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43" r:id="rId1"/>
  </p:sldMasterIdLst>
  <p:notesMasterIdLst>
    <p:notesMasterId r:id="rId30"/>
  </p:notesMasterIdLst>
  <p:sldIdLst>
    <p:sldId id="256" r:id="rId2"/>
    <p:sldId id="262" r:id="rId3"/>
    <p:sldId id="308" r:id="rId4"/>
    <p:sldId id="317" r:id="rId5"/>
    <p:sldId id="263" r:id="rId6"/>
    <p:sldId id="265" r:id="rId7"/>
    <p:sldId id="266" r:id="rId8"/>
    <p:sldId id="267" r:id="rId9"/>
    <p:sldId id="280" r:id="rId10"/>
    <p:sldId id="285" r:id="rId11"/>
    <p:sldId id="286" r:id="rId12"/>
    <p:sldId id="289" r:id="rId13"/>
    <p:sldId id="290" r:id="rId14"/>
    <p:sldId id="291" r:id="rId15"/>
    <p:sldId id="292" r:id="rId16"/>
    <p:sldId id="310" r:id="rId17"/>
    <p:sldId id="311" r:id="rId18"/>
    <p:sldId id="293" r:id="rId19"/>
    <p:sldId id="294" r:id="rId20"/>
    <p:sldId id="295" r:id="rId21"/>
    <p:sldId id="305" r:id="rId22"/>
    <p:sldId id="309" r:id="rId23"/>
    <p:sldId id="312" r:id="rId24"/>
    <p:sldId id="313" r:id="rId25"/>
    <p:sldId id="314" r:id="rId26"/>
    <p:sldId id="315" r:id="rId27"/>
    <p:sldId id="316" r:id="rId28"/>
    <p:sldId id="306" r:id="rId29"/>
  </p:sldIdLst>
  <p:sldSz cx="9144000" cy="6858000" type="screen4x3"/>
  <p:notesSz cx="6805613" cy="99393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029"/>
    <a:srgbClr val="4A206A"/>
    <a:srgbClr val="5F2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9C3B319-02A6-480C-A450-6B8A21D9C922}">
  <a:tblStyle styleId="{E9C3B319-02A6-480C-A450-6B8A21D9C922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575" cy="4968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6037" y="0"/>
            <a:ext cx="2949575" cy="4968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20750" y="746125"/>
            <a:ext cx="4965700" cy="37258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2" cy="4471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42450"/>
            <a:ext cx="2949575" cy="4968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6037" y="9442450"/>
            <a:ext cx="2949575" cy="496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716880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2" cy="4471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2" cy="4471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2" cy="4471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2" cy="4471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2" cy="4471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2" cy="4471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2" cy="4471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2" cy="4471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2" cy="4471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2" cy="4471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2" cy="4471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2" cy="4471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2" cy="4471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1" name="Shape 53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2" cy="4471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1" name="Shape 53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2" cy="4471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2" cy="4471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2" cy="4471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2" cy="4471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8" name="Shape 53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2" cy="4471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2" cy="4471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2" cy="4471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2" cy="4471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2" cy="4471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2" cy="4471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2" cy="4471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yc.edu.tw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1403350" y="1193800"/>
            <a:ext cx="7200900" cy="1800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Times New Roman"/>
              <a:buNone/>
            </a:pPr>
            <a:r>
              <a:rPr lang="en-US" sz="6000" b="1" i="0" u="none" strike="noStrike" cap="none" dirty="0" err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/>
                <a:sym typeface="Times New Roman"/>
              </a:rPr>
              <a:t>新港國中</a:t>
            </a:r>
            <a:endParaRPr lang="en-US" sz="6000" b="1" i="0" u="none" strike="noStrike" cap="none" dirty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Times New Roman"/>
              <a:buNone/>
            </a:pPr>
            <a:r>
              <a:rPr lang="en-US" sz="6000" b="1" i="0" u="none" strike="noStrike" cap="none" dirty="0" err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/>
                <a:sym typeface="Times New Roman"/>
              </a:rPr>
              <a:t>藝術才能班介紹</a:t>
            </a:r>
            <a:endParaRPr lang="en-US" sz="6000" b="1" i="0" u="none" strike="noStrike" cap="none" dirty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Times New Roman"/>
              <a:sym typeface="Times New Roman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3348037" y="4506912"/>
            <a:ext cx="3097211" cy="792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Times New Roman"/>
              <a:buNone/>
            </a:pPr>
            <a:r>
              <a:rPr lang="en-US" sz="4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106. 03. 19</a:t>
            </a:r>
            <a:endParaRPr lang="en-US" sz="4400" b="1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idx="1"/>
          </p:nvPr>
        </p:nvSpPr>
        <p:spPr>
          <a:xfrm>
            <a:off x="1187624" y="3284537"/>
            <a:ext cx="6841951" cy="1223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lang="zh-TW" altLang="en-US" sz="5400" b="1" i="0" u="none" strike="noStrike" cap="none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張</a:t>
            </a:r>
            <a:r>
              <a:rPr lang="en-US" sz="5400" b="1" i="0" u="none" strike="noStrike" cap="none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家</a:t>
            </a:r>
            <a:r>
              <a:rPr lang="zh-TW" altLang="en-US" sz="5400" b="1" i="0" u="none" strike="noStrike" cap="none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碩校長</a:t>
            </a:r>
            <a:endParaRPr lang="en-US" sz="5400" b="1" i="0" u="none" strike="noStrike" cap="none" dirty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2700336" y="6021387"/>
            <a:ext cx="3816349" cy="601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Shape 98" descr="http://www.hkjh.cyc.edu.tw/xoops/song/ci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3100" y="549275"/>
            <a:ext cx="1219199" cy="129857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772400" cy="2184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藝才班近年辦學績效-</a:t>
            </a:r>
            <a:br>
              <a:rPr lang="en-US" sz="4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3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鼓勵學生參加獨奏比賽</a:t>
            </a:r>
            <a:br>
              <a:rPr lang="en-US" sz="3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磨練個人技巧與累積舞台經驗</a:t>
            </a:r>
          </a:p>
        </p:txBody>
      </p:sp>
      <p:graphicFrame>
        <p:nvGraphicFramePr>
          <p:cNvPr id="344" name="Shape 344"/>
          <p:cNvGraphicFramePr/>
          <p:nvPr>
            <p:extLst>
              <p:ext uri="{D42A27DB-BD31-4B8C-83A1-F6EECF244321}">
                <p14:modId xmlns:p14="http://schemas.microsoft.com/office/powerpoint/2010/main" val="1802034436"/>
              </p:ext>
            </p:extLst>
          </p:nvPr>
        </p:nvGraphicFramePr>
        <p:xfrm>
          <a:off x="755576" y="2852936"/>
          <a:ext cx="7488225" cy="3240360"/>
        </p:xfrm>
        <a:graphic>
          <a:graphicData uri="http://schemas.openxmlformats.org/drawingml/2006/table">
            <a:tbl>
              <a:tblPr>
                <a:noFill/>
                <a:tableStyleId>{E9C3B319-02A6-480C-A450-6B8A21D9C922}</a:tableStyleId>
              </a:tblPr>
              <a:tblGrid>
                <a:gridCol w="4613275"/>
                <a:gridCol w="2874950"/>
              </a:tblGrid>
              <a:tr h="6191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1" i="0" u="none" dirty="0" err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各類獨奏項目</a:t>
                      </a:r>
                      <a:r>
                        <a:rPr lang="en-US" sz="2400" b="1" i="0" u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400" b="1" i="0" u="none" dirty="0" err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獲獎統計</a:t>
                      </a:r>
                      <a:endParaRPr lang="en-US" sz="2400" b="1" i="0" u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8C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102學年度嘉義縣學生音樂比賽</a:t>
                      </a:r>
                    </a:p>
                  </a:txBody>
                  <a:tcPr marL="91425" marR="9142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優等7人，甲等9人</a:t>
                      </a:r>
                    </a:p>
                  </a:txBody>
                  <a:tcPr marL="91425" marR="9142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BD5"/>
                    </a:solidFill>
                  </a:tcPr>
                </a:tc>
              </a:tr>
              <a:tr h="620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CC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0" i="0" u="none">
                          <a:solidFill>
                            <a:srgbClr val="0033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102學年度全國學生音樂比賽</a:t>
                      </a:r>
                    </a:p>
                  </a:txBody>
                  <a:tcPr marL="91425" marR="9142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CC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0" i="0" u="none" dirty="0">
                          <a:solidFill>
                            <a:srgbClr val="0033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優等2</a:t>
                      </a:r>
                      <a:r>
                        <a:rPr lang="en-US" sz="2400" b="0" i="0" u="none" dirty="0" smtClean="0">
                          <a:solidFill>
                            <a:srgbClr val="0033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人</a:t>
                      </a:r>
                      <a:endParaRPr lang="en-US" sz="2000" b="0" i="0" u="none" dirty="0">
                        <a:solidFill>
                          <a:srgbClr val="0033C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EEB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103學年度嘉義縣音樂比賽</a:t>
                      </a:r>
                    </a:p>
                  </a:txBody>
                  <a:tcPr marL="91425" marR="9142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優等16人，甲等4人</a:t>
                      </a:r>
                    </a:p>
                  </a:txBody>
                  <a:tcPr marL="91425" marR="9142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BD5"/>
                    </a:solidFill>
                  </a:tcPr>
                </a:tc>
              </a:tr>
              <a:tr h="76228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CC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0" i="0" u="none" dirty="0">
                          <a:solidFill>
                            <a:srgbClr val="0033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103學年度全國學生音樂比賽</a:t>
                      </a:r>
                    </a:p>
                  </a:txBody>
                  <a:tcPr marL="91425" marR="9142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CC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0" i="0" u="none" dirty="0">
                          <a:solidFill>
                            <a:srgbClr val="0033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優等5</a:t>
                      </a:r>
                      <a:r>
                        <a:rPr lang="en-US" sz="2400" b="0" i="0" u="none" dirty="0" smtClean="0">
                          <a:solidFill>
                            <a:srgbClr val="0033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人</a:t>
                      </a:r>
                      <a:endParaRPr lang="en-US" sz="2400" b="0" i="0" u="none" dirty="0">
                        <a:solidFill>
                          <a:srgbClr val="0033C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EEB"/>
                    </a:solidFill>
                  </a:tcPr>
                </a:tc>
              </a:tr>
            </a:tbl>
          </a:graphicData>
        </a:graphic>
      </p:graphicFrame>
      <p:sp>
        <p:nvSpPr>
          <p:cNvPr id="345" name="Shape 345"/>
          <p:cNvSpPr txBox="1"/>
          <p:nvPr/>
        </p:nvSpPr>
        <p:spPr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1042987" y="188911"/>
            <a:ext cx="7772400" cy="2184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-US" sz="4400" b="0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藝才班近年辦學績效</a:t>
            </a:r>
            <a:r>
              <a:rPr lang="en-US" sz="4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br>
              <a:rPr lang="en-US" sz="4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36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鼓勵學生參加獨奏比賽</a:t>
            </a:r>
            <a:r>
              <a:rPr lang="en-US" sz="36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磨練個人技巧與累積舞台經驗</a:t>
            </a:r>
            <a:endParaRPr lang="en-US" sz="36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51" name="Shape 351"/>
          <p:cNvGraphicFramePr/>
          <p:nvPr>
            <p:extLst>
              <p:ext uri="{D42A27DB-BD31-4B8C-83A1-F6EECF244321}">
                <p14:modId xmlns:p14="http://schemas.microsoft.com/office/powerpoint/2010/main" val="1950287972"/>
              </p:ext>
            </p:extLst>
          </p:nvPr>
        </p:nvGraphicFramePr>
        <p:xfrm>
          <a:off x="755650" y="2420936"/>
          <a:ext cx="7777150" cy="4013175"/>
        </p:xfrm>
        <a:graphic>
          <a:graphicData uri="http://schemas.openxmlformats.org/drawingml/2006/table">
            <a:tbl>
              <a:tblPr>
                <a:noFill/>
                <a:tableStyleId>{E9C3B319-02A6-480C-A450-6B8A21D9C922}</a:tableStyleId>
              </a:tblPr>
              <a:tblGrid>
                <a:gridCol w="4392600"/>
                <a:gridCol w="3384550"/>
              </a:tblGrid>
              <a:tr h="5651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1" i="0" u="none" dirty="0" err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各類獨奏項目</a:t>
                      </a:r>
                      <a:r>
                        <a:rPr lang="en-US" sz="2400" b="1" i="0" u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400" b="1" i="0" u="none" dirty="0" err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獲獎統計</a:t>
                      </a:r>
                      <a:endParaRPr lang="en-US" sz="2400" b="1" i="0" u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8C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104學年度嘉義縣學生音樂比賽</a:t>
                      </a:r>
                    </a:p>
                  </a:txBody>
                  <a:tcPr marL="91425" marR="9142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優等10人，甲等17人</a:t>
                      </a:r>
                    </a:p>
                  </a:txBody>
                  <a:tcPr marL="91425" marR="9142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BD5"/>
                    </a:solidFill>
                  </a:tcPr>
                </a:tc>
              </a:tr>
              <a:tr h="1128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CC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0" i="0" u="none">
                          <a:solidFill>
                            <a:srgbClr val="0033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104學年度全國學生音樂比賽</a:t>
                      </a:r>
                    </a:p>
                  </a:txBody>
                  <a:tcPr marL="91425" marR="9142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CC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0" i="0" u="none" dirty="0">
                          <a:solidFill>
                            <a:srgbClr val="0033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優等3</a:t>
                      </a:r>
                      <a:r>
                        <a:rPr lang="en-US" sz="2400" b="0" i="0" u="none" dirty="0" smtClean="0">
                          <a:solidFill>
                            <a:srgbClr val="0033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人</a:t>
                      </a:r>
                      <a:r>
                        <a:rPr lang="en-US" sz="2000" b="0" i="0" u="none" dirty="0" smtClean="0">
                          <a:solidFill>
                            <a:srgbClr val="0033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(笙</a:t>
                      </a:r>
                      <a:r>
                        <a:rPr lang="zh-TW" altLang="en-US" sz="2000" b="0" i="0" u="none" dirty="0" smtClean="0">
                          <a:solidFill>
                            <a:srgbClr val="0033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－榮獲</a:t>
                      </a:r>
                      <a:r>
                        <a:rPr lang="en-US" sz="2000" b="0" i="0" u="none" dirty="0" err="1" smtClean="0">
                          <a:solidFill>
                            <a:srgbClr val="0033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第三名</a:t>
                      </a:r>
                      <a:r>
                        <a:rPr lang="en-US" sz="2000" b="0" i="0" u="none" dirty="0" smtClean="0">
                          <a:solidFill>
                            <a:srgbClr val="0033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lang="en-US" sz="2000" b="0" i="0" u="none" dirty="0">
                        <a:solidFill>
                          <a:srgbClr val="0033C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CC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0" i="0" u="none" dirty="0">
                          <a:solidFill>
                            <a:srgbClr val="0033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甲等2</a:t>
                      </a:r>
                      <a:r>
                        <a:rPr lang="en-US" sz="2400" b="0" i="0" u="none" dirty="0" smtClean="0">
                          <a:solidFill>
                            <a:srgbClr val="0033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人</a:t>
                      </a:r>
                      <a:endParaRPr lang="en-US" sz="2000" b="0" i="0" u="none" dirty="0">
                        <a:solidFill>
                          <a:srgbClr val="0033C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EEB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105學年度嘉義縣音樂比賽</a:t>
                      </a:r>
                    </a:p>
                  </a:txBody>
                  <a:tcPr marL="91425" marR="9142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優等11人，甲等3人</a:t>
                      </a:r>
                    </a:p>
                  </a:txBody>
                  <a:tcPr marL="91425" marR="9142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BD5"/>
                    </a:solidFill>
                  </a:tcPr>
                </a:tc>
              </a:tr>
              <a:tr h="1189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CC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0" i="0" u="none">
                          <a:solidFill>
                            <a:srgbClr val="0033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105學年度全國學生音樂比賽</a:t>
                      </a:r>
                    </a:p>
                  </a:txBody>
                  <a:tcPr marL="91425" marR="9142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CC"/>
                        </a:buClr>
                        <a:buSzPct val="25000"/>
                        <a:buFont typeface="Arial"/>
                        <a:buNone/>
                      </a:pPr>
                      <a:r>
                        <a:rPr lang="zh-TW" altLang="en-US" sz="2400" b="0" i="0" u="none" dirty="0" smtClean="0">
                          <a:solidFill>
                            <a:srgbClr val="0033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優等</a:t>
                      </a:r>
                      <a:r>
                        <a:rPr lang="en-US" sz="2400" b="0" i="0" u="none" dirty="0" smtClean="0">
                          <a:solidFill>
                            <a:srgbClr val="0033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r>
                        <a:rPr lang="en-US" sz="2400" b="0" i="0" u="none" dirty="0">
                          <a:solidFill>
                            <a:srgbClr val="0033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人 </a:t>
                      </a:r>
                      <a:r>
                        <a:rPr lang="en-US" sz="2000" b="0" i="0" u="none" dirty="0">
                          <a:solidFill>
                            <a:srgbClr val="0033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en-US" sz="2000" b="0" i="0" u="none" dirty="0" err="1">
                          <a:solidFill>
                            <a:srgbClr val="0033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揚琴、中阮、柳琴、琵琶</a:t>
                      </a:r>
                      <a:r>
                        <a:rPr lang="en-US" sz="2000" b="0" i="0" u="none" dirty="0">
                          <a:solidFill>
                            <a:srgbClr val="0033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r>
                        <a:rPr lang="en-US" sz="2400" b="0" i="0" u="none" dirty="0" err="1">
                          <a:solidFill>
                            <a:srgbClr val="0033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代表嘉義縣參賽，積極準備中</a:t>
                      </a:r>
                      <a:endParaRPr lang="en-US" sz="2400" b="0" i="0" u="none" dirty="0">
                        <a:solidFill>
                          <a:srgbClr val="0033C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EEB"/>
                    </a:solidFill>
                  </a:tcPr>
                </a:tc>
              </a:tr>
            </a:tbl>
          </a:graphicData>
        </a:graphic>
      </p:graphicFrame>
      <p:sp>
        <p:nvSpPr>
          <p:cNvPr id="352" name="Shape 352"/>
          <p:cNvSpPr txBox="1"/>
          <p:nvPr/>
        </p:nvSpPr>
        <p:spPr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title"/>
          </p:nvPr>
        </p:nvSpPr>
        <p:spPr>
          <a:xfrm>
            <a:off x="711200" y="-531812"/>
            <a:ext cx="8204200" cy="1535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-US" sz="3600" b="0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藝才班近年辦學績效-積極參與各項展演</a:t>
            </a:r>
            <a:endParaRPr lang="en-US" sz="36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Shape 378"/>
          <p:cNvSpPr txBox="1">
            <a:spLocks noGrp="1"/>
          </p:cNvSpPr>
          <p:nvPr>
            <p:ph idx="1"/>
          </p:nvPr>
        </p:nvSpPr>
        <p:spPr>
          <a:xfrm>
            <a:off x="1025525" y="1196975"/>
            <a:ext cx="7769225" cy="4452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Arial"/>
              <a:buNone/>
            </a:pPr>
            <a:r>
              <a:rPr lang="en-US" sz="3200" b="0" i="0" u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參與新港文教基金會草地市集設攤演出，提供民眾國樂器演奏體驗。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3200" b="0" i="0" u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3200" b="0" i="0" u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Shape 379"/>
          <p:cNvSpPr txBox="1"/>
          <p:nvPr/>
        </p:nvSpPr>
        <p:spPr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0" name="Shape 380" descr="C:\Users\user\Desktop\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4718" y="2276872"/>
            <a:ext cx="2986087" cy="185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1" name="Shape 381" descr="C:\Users\user\Desktop\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28" y="4273550"/>
            <a:ext cx="3797621" cy="2355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2" name="Shape 382" descr="C:\Users\user\Desktop\1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27984" y="2901743"/>
            <a:ext cx="4320480" cy="3335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772400" cy="1535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藝才班近年辦學績效</a:t>
            </a:r>
            <a:br>
              <a:rPr lang="en-US" sz="4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 --積極參與各項展演</a:t>
            </a:r>
          </a:p>
        </p:txBody>
      </p:sp>
      <p:sp>
        <p:nvSpPr>
          <p:cNvPr id="389" name="Shape 389"/>
          <p:cNvSpPr txBox="1">
            <a:spLocks noGrp="1"/>
          </p:cNvSpPr>
          <p:nvPr>
            <p:ph idx="1"/>
          </p:nvPr>
        </p:nvSpPr>
        <p:spPr>
          <a:xfrm>
            <a:off x="1066800" y="1412875"/>
            <a:ext cx="7769225" cy="4452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3200" b="0" i="0" u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lang="en-US" sz="32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假日讀書會服務學習</a:t>
            </a:r>
            <a:r>
              <a:rPr lang="en-US" sz="32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lang="en-US" sz="32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前往南新老人養護中心演奏，慰問長者</a:t>
            </a:r>
            <a:r>
              <a:rPr lang="en-US" sz="32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3200" b="0" i="0" u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3200" b="0" i="0" u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8" name="Shape 388" descr="C:\Users\user\Desktop\IMAG543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3618965"/>
            <a:ext cx="5025901" cy="301043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54999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90" name="Shape 390"/>
          <p:cNvSpPr txBox="1"/>
          <p:nvPr/>
        </p:nvSpPr>
        <p:spPr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1" name="Shape 391" descr="C:\Users\user\Desktop\藝才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6112" y="3187700"/>
            <a:ext cx="4291011" cy="312102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54999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Shape 396" descr="F:\103特教組照片\4.藝才班\1031221馬來西亞建國中學交流\IMG_7797.JPG"/>
          <p:cNvPicPr preferRelativeResize="0"/>
          <p:nvPr/>
        </p:nvPicPr>
        <p:blipFill rotWithShape="1">
          <a:blip r:embed="rId3">
            <a:alphaModFix/>
          </a:blip>
          <a:srcRect l="-2001" t="18560" r="-1" b="3048"/>
          <a:stretch/>
        </p:blipFill>
        <p:spPr>
          <a:xfrm>
            <a:off x="1116012" y="1435100"/>
            <a:ext cx="6985000" cy="4025899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976312" y="188911"/>
            <a:ext cx="7772400" cy="1535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藝才班近年辦學績效</a:t>
            </a:r>
            <a:r>
              <a:rPr lang="en-US" sz="36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              --積極參與各項展演</a:t>
            </a:r>
          </a:p>
        </p:txBody>
      </p:sp>
      <p:sp>
        <p:nvSpPr>
          <p:cNvPr id="398" name="Shape 398"/>
          <p:cNvSpPr txBox="1">
            <a:spLocks noGrp="1"/>
          </p:cNvSpPr>
          <p:nvPr>
            <p:ph idx="1"/>
          </p:nvPr>
        </p:nvSpPr>
        <p:spPr>
          <a:xfrm>
            <a:off x="1066800" y="1412875"/>
            <a:ext cx="7769225" cy="4452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3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本校與馬來西亞沙巴亞庇建國中學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文化交流音樂會</a:t>
            </a:r>
          </a:p>
        </p:txBody>
      </p:sp>
      <p:sp>
        <p:nvSpPr>
          <p:cNvPr id="399" name="Shape 399"/>
          <p:cNvSpPr txBox="1"/>
          <p:nvPr/>
        </p:nvSpPr>
        <p:spPr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0" name="Shape 400" descr="F:\103特教組照片\4.藝才班\1031221馬來西亞建國中學交流\IMG_7748.JPG"/>
          <p:cNvPicPr preferRelativeResize="0"/>
          <p:nvPr/>
        </p:nvPicPr>
        <p:blipFill rotWithShape="1">
          <a:blip r:embed="rId4">
            <a:alphaModFix/>
          </a:blip>
          <a:srcRect t="29131" b="8572"/>
          <a:stretch/>
        </p:blipFill>
        <p:spPr>
          <a:xfrm>
            <a:off x="481012" y="4237037"/>
            <a:ext cx="3700462" cy="239236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54999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1" name="Shape 401" descr="F:\103特教組照片\4.藝才班\1031221馬來西亞建國中學交流\IMG_7811.JPG"/>
          <p:cNvPicPr preferRelativeResize="0"/>
          <p:nvPr/>
        </p:nvPicPr>
        <p:blipFill rotWithShape="1">
          <a:blip r:embed="rId5">
            <a:alphaModFix/>
          </a:blip>
          <a:srcRect t="24728" b="269"/>
          <a:stretch/>
        </p:blipFill>
        <p:spPr>
          <a:xfrm>
            <a:off x="5510212" y="4297363"/>
            <a:ext cx="3182937" cy="222798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54999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xfrm>
            <a:off x="928687" y="188911"/>
            <a:ext cx="7772400" cy="1535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藝才班近年辦學績效</a:t>
            </a:r>
            <a:r>
              <a:rPr lang="en-US" sz="36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Shape 408" descr="C:\Users\user\Desktop\1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6016" y="1531142"/>
            <a:ext cx="3983483" cy="2613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Shape 409" descr="C:\Users\user\Desktop\1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6739" y="3545554"/>
            <a:ext cx="5013374" cy="2951161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Shape 410"/>
          <p:cNvSpPr txBox="1"/>
          <p:nvPr/>
        </p:nvSpPr>
        <p:spPr>
          <a:xfrm>
            <a:off x="823500" y="1879843"/>
            <a:ext cx="3384873" cy="1077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25000"/>
              <a:buFont typeface="Arial"/>
              <a:buNone/>
            </a:pPr>
            <a:r>
              <a:rPr lang="en-US" sz="3200" b="0" i="0" u="none" dirty="0" err="1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參觀南華大學</a:t>
            </a:r>
            <a:endParaRPr lang="en-US" sz="3200" b="0" i="0" u="none" dirty="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25000"/>
              <a:buFont typeface="Arial"/>
              <a:buNone/>
            </a:pPr>
            <a:r>
              <a:rPr lang="en-US" sz="3200" b="0" i="0" u="none" dirty="0" err="1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民族音樂系</a:t>
            </a:r>
            <a:endParaRPr lang="en-US" sz="3200" b="0" i="0" u="none" dirty="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Shape 411"/>
          <p:cNvSpPr txBox="1"/>
          <p:nvPr/>
        </p:nvSpPr>
        <p:spPr>
          <a:xfrm>
            <a:off x="827087" y="1208087"/>
            <a:ext cx="5724524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25000"/>
              <a:buFont typeface="Arial"/>
              <a:buNone/>
            </a:pPr>
            <a:r>
              <a:rPr lang="en-US" sz="3600" b="0" i="0" u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申請「三好校園實踐學校</a:t>
            </a:r>
            <a:r>
              <a:rPr lang="en-US" sz="3600" b="0" i="0" u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」</a:t>
            </a:r>
          </a:p>
        </p:txBody>
      </p:sp>
      <p:pic>
        <p:nvPicPr>
          <p:cNvPr id="412" name="Shape 412" descr="立志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51525" y="4365625"/>
            <a:ext cx="2832099" cy="201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611187" y="381000"/>
            <a:ext cx="8228012" cy="887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zh-TW" altLang="en-US" sz="4400" b="0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每年</a:t>
            </a:r>
            <a:r>
              <a:rPr lang="en-US" sz="4400" b="0" i="0" u="none" strike="noStrike" cap="none" dirty="0" err="1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參加全縣藝才聯合展演</a:t>
            </a:r>
            <a:endParaRPr lang="en-US" sz="44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Shape 358"/>
          <p:cNvSpPr txBox="1">
            <a:spLocks noGrp="1"/>
          </p:cNvSpPr>
          <p:nvPr>
            <p:ph idx="1"/>
          </p:nvPr>
        </p:nvSpPr>
        <p:spPr>
          <a:xfrm>
            <a:off x="755650" y="1125537"/>
            <a:ext cx="8080374" cy="4740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9" name="Shape 359" descr="圖像裡可能有一或多人和室內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3157536"/>
            <a:ext cx="5891955" cy="3511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2" name="Shape 362" descr="1041124國樂縣賽 (藝才2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8549" y="4365104"/>
            <a:ext cx="3169368" cy="217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0" name="Shape 3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43387" y="1390650"/>
            <a:ext cx="4735511" cy="275431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54999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1" name="Shape 36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7801" y="1600199"/>
            <a:ext cx="3986212" cy="233521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54999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8774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1908175" y="419100"/>
            <a:ext cx="6919911" cy="9223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Shape 368"/>
          <p:cNvSpPr txBox="1">
            <a:spLocks noGrp="1"/>
          </p:cNvSpPr>
          <p:nvPr>
            <p:ph idx="1"/>
          </p:nvPr>
        </p:nvSpPr>
        <p:spPr>
          <a:xfrm>
            <a:off x="468312" y="836612"/>
            <a:ext cx="8367711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zh-TW" altLang="en-US" sz="4400" b="0" i="0" u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每年六月舉辦</a:t>
            </a:r>
            <a:endParaRPr lang="en-US" sz="4400" b="0" i="0" u="none" dirty="0" smtClean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-US" sz="4400" b="0" i="0" u="none" dirty="0" err="1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藝才班成果發表會</a:t>
            </a:r>
            <a:endParaRPr lang="en-US" sz="4400" b="0" i="0" u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Shape 369"/>
          <p:cNvSpPr txBox="1"/>
          <p:nvPr/>
        </p:nvSpPr>
        <p:spPr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0" name="Shape 370" descr="D:\old E\104特教組\特教組照片\藝才班\104藝才班及三好校園音樂會\201507080910203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2564904"/>
            <a:ext cx="5155504" cy="369619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54999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1" name="Shape 371" descr="D:\old E\104特教組\特教組照片\藝才班\104年藝才成果發表\IMG_009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7487" y="738187"/>
            <a:ext cx="3578224" cy="246856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54999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2" name="Shape 372" descr="D:\old E\104特教組\特教組照片\藝才班\104年藝才成果發表\IMG_013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78437" y="3444875"/>
            <a:ext cx="3616325" cy="249237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54999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936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/>
        </p:nvSpPr>
        <p:spPr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8" name="Shape 418"/>
          <p:cNvPicPr preferRelativeResize="0"/>
          <p:nvPr/>
        </p:nvPicPr>
        <p:blipFill rotWithShape="1">
          <a:blip r:embed="rId3">
            <a:alphaModFix/>
          </a:blip>
          <a:srcRect l="349" t="7812" r="-348" b="7811"/>
          <a:stretch/>
        </p:blipFill>
        <p:spPr>
          <a:xfrm>
            <a:off x="-541337" y="271462"/>
            <a:ext cx="9793287" cy="55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Shape 419"/>
          <p:cNvSpPr txBox="1">
            <a:spLocks noGrp="1"/>
          </p:cNvSpPr>
          <p:nvPr>
            <p:ph type="title"/>
          </p:nvPr>
        </p:nvSpPr>
        <p:spPr>
          <a:xfrm>
            <a:off x="323850" y="404812"/>
            <a:ext cx="6335711" cy="2087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設備與設施：</a:t>
            </a:r>
            <a:br>
              <a:rPr lang="en-US" sz="4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4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耗資四千萬的弘藝樓</a:t>
            </a:r>
            <a:br>
              <a:rPr lang="en-US" sz="4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4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Shape 4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1" name="Shape 4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4119562"/>
            <a:ext cx="4176711" cy="252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Shape 422" descr="C:\Users\user\Desktop\IMAG318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53012" y="4438650"/>
            <a:ext cx="3878262" cy="220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title"/>
          </p:nvPr>
        </p:nvSpPr>
        <p:spPr>
          <a:xfrm>
            <a:off x="971600" y="704088"/>
            <a:ext cx="7715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-US" sz="4400" b="0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弘藝樓設施</a:t>
            </a:r>
            <a:r>
              <a:rPr lang="en-US" sz="4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</a:p>
        </p:txBody>
      </p:sp>
      <p:sp>
        <p:nvSpPr>
          <p:cNvPr id="428" name="Shape 428"/>
          <p:cNvSpPr txBox="1">
            <a:spLocks noGrp="1"/>
          </p:cNvSpPr>
          <p:nvPr>
            <p:ph idx="1"/>
          </p:nvPr>
        </p:nvSpPr>
        <p:spPr>
          <a:xfrm>
            <a:off x="1403350" y="1752600"/>
            <a:ext cx="6481761" cy="4113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大型合奏教室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 間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中型合奏教室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 間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一般音樂教室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 間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小型琴房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6 間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直立鋼琴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13 部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另有平台鋼琴1部、直立鋼琴1部置於活動中心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Shape 429"/>
          <p:cNvSpPr txBox="1"/>
          <p:nvPr/>
        </p:nvSpPr>
        <p:spPr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772400" cy="887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-US" sz="4400" b="0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辦學特色</a:t>
            </a:r>
            <a:endParaRPr lang="en-US" sz="44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idx="1"/>
          </p:nvPr>
        </p:nvSpPr>
        <p:spPr>
          <a:xfrm>
            <a:off x="539552" y="1588443"/>
            <a:ext cx="8136904" cy="45768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Wingdings" pitchFamily="2" charset="2"/>
              <a:buChar char="u"/>
            </a:pP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兼顧學、術科</a:t>
            </a:r>
            <a:r>
              <a:rPr lang="zh-TW" altLang="en-US" sz="280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能力，培養具藝術涵養之優秀人才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lang="en-US" sz="2800" b="0" i="0" u="none" dirty="0" smtClean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Wingdings" pitchFamily="2" charset="2"/>
              <a:buChar char="u"/>
            </a:pPr>
            <a:r>
              <a:rPr lang="zh-TW" altLang="en-US" sz="2800" b="0" i="0" u="none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加強獨奏技巧與小組練習</a:t>
            </a:r>
            <a:r>
              <a:rPr lang="zh-TW" altLang="en-US" sz="2800" b="0" i="0" u="none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en-US" altLang="zh-TW" sz="2800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培養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團體</a:t>
            </a:r>
            <a:r>
              <a:rPr lang="en-US" altLang="zh-TW" sz="2800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合奏默契</a:t>
            </a:r>
            <a:r>
              <a:rPr lang="en-US" sz="2800" b="0" i="0" u="none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lang="en-US" sz="2800" b="0" i="0" u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50000"/>
              </a:lnSpc>
              <a:spcBef>
                <a:spcPts val="560"/>
              </a:spcBef>
              <a:buClr>
                <a:srgbClr val="002060"/>
              </a:buClr>
              <a:buSzPct val="100000"/>
              <a:buFont typeface="Wingdings" pitchFamily="2" charset="2"/>
              <a:buChar char="u"/>
            </a:pPr>
            <a:r>
              <a:rPr lang="zh-TW" altLang="en-US" sz="2800" b="0" i="0" u="none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鼓勵學生參加各項音樂比賽</a:t>
            </a:r>
            <a:r>
              <a:rPr lang="en-US" sz="2800" b="0" i="0" u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</a:p>
          <a:p>
            <a:pPr>
              <a:lnSpc>
                <a:spcPct val="150000"/>
              </a:lnSpc>
              <a:spcBef>
                <a:spcPts val="560"/>
              </a:spcBef>
              <a:buClr>
                <a:srgbClr val="002060"/>
              </a:buClr>
              <a:buSzPct val="100000"/>
              <a:buFont typeface="Wingdings" pitchFamily="2" charset="2"/>
              <a:buChar char="u"/>
            </a:pPr>
            <a:r>
              <a:rPr lang="zh-TW" altLang="en-US" sz="2800" b="0" i="0" u="none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規劃成果發表會</a:t>
            </a:r>
            <a:r>
              <a:rPr lang="en-US" sz="2800" b="0" i="0" u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，培養學生展演能力</a:t>
            </a:r>
            <a:r>
              <a:rPr lang="en-US" sz="2800" b="0" i="0" u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</a:p>
          <a:p>
            <a:pPr>
              <a:lnSpc>
                <a:spcPct val="150000"/>
              </a:lnSpc>
              <a:spcBef>
                <a:spcPts val="560"/>
              </a:spcBef>
              <a:buClr>
                <a:srgbClr val="002060"/>
              </a:buClr>
              <a:buSzPct val="100000"/>
              <a:buFont typeface="Wingdings" pitchFamily="2" charset="2"/>
              <a:buChar char="u"/>
            </a:pPr>
            <a:r>
              <a:rPr lang="zh-TW" altLang="en-US" sz="2800" b="0" i="0" u="none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積極參與各</a:t>
            </a:r>
            <a:r>
              <a:rPr lang="zh-TW" altLang="en-US" sz="2800" b="0" i="0" u="none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種</a:t>
            </a:r>
            <a:r>
              <a:rPr lang="en-US" sz="2800" b="0" i="0" u="none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表演活動</a:t>
            </a:r>
            <a:r>
              <a:rPr lang="en-US" sz="2800" b="0" i="0" u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lang="en-US" sz="2800" b="0" i="0" u="none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成績豐碩內容多元</a:t>
            </a:r>
            <a:r>
              <a:rPr lang="en-US" sz="2800" b="0" i="0" u="none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title"/>
          </p:nvPr>
        </p:nvSpPr>
        <p:spPr>
          <a:xfrm>
            <a:off x="406178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-US" sz="4400" b="0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弘藝樓設施</a:t>
            </a:r>
            <a:r>
              <a:rPr lang="en-US" sz="4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-   </a:t>
            </a:r>
            <a:r>
              <a:rPr lang="en-US" sz="4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樂器存放室</a:t>
            </a:r>
            <a:endParaRPr lang="en-US" sz="4400" b="0" i="0" u="none" strike="noStrike" cap="none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Shape 43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6" name="Shape 436"/>
          <p:cNvSpPr txBox="1"/>
          <p:nvPr/>
        </p:nvSpPr>
        <p:spPr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7" name="Shape 437" descr="C:\Users\user\Desktop\IMAG3153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963" y="1657351"/>
            <a:ext cx="4414837" cy="260984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54999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38" name="Shape 438" descr="C:\Users\user\Desktop\IMAG315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5235" y="3932635"/>
            <a:ext cx="4254499" cy="251777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54999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39" name="Shape 439" descr="C:\Users\user\Desktop\IMAG3154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728" y="4267200"/>
            <a:ext cx="3651250" cy="217646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54999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40" name="Shape 440" descr="C:\Users\user\Desktop\IMAG3152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96668" y="1695450"/>
            <a:ext cx="3548061" cy="211455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54999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>
            <a:spLocks noGrp="1"/>
          </p:cNvSpPr>
          <p:nvPr>
            <p:ph type="title"/>
          </p:nvPr>
        </p:nvSpPr>
        <p:spPr>
          <a:xfrm>
            <a:off x="611187" y="549275"/>
            <a:ext cx="7940674" cy="974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升學目標</a:t>
            </a:r>
          </a:p>
        </p:txBody>
      </p:sp>
      <p:sp>
        <p:nvSpPr>
          <p:cNvPr id="534" name="Shape 534"/>
          <p:cNvSpPr txBox="1">
            <a:spLocks noGrp="1"/>
          </p:cNvSpPr>
          <p:nvPr>
            <p:ph idx="1"/>
          </p:nvPr>
        </p:nvSpPr>
        <p:spPr>
          <a:xfrm>
            <a:off x="1042987" y="1628775"/>
            <a:ext cx="7561261" cy="4021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lang="en-US" sz="3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特色招生學校</a:t>
            </a:r>
            <a:endParaRPr lang="en-US" sz="3600" b="0" i="0" u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lang="en-US" sz="3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1.嘉義高中音樂班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lang="en-US" sz="3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2.國立台南藝術大學(</a:t>
            </a:r>
            <a:r>
              <a:rPr lang="en-US" sz="3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七年一貫制</a:t>
            </a:r>
            <a:r>
              <a:rPr lang="en-US" sz="3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lang="en-US" sz="3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3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音樂系、中國音樂系</a:t>
            </a:r>
            <a:endParaRPr lang="en-US" sz="3600" b="0" i="0" u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lang="en-US" sz="3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3.其他：彰化藝術高中、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lang="en-US" sz="3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-US" sz="3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台南應用科技大學音樂系等</a:t>
            </a:r>
            <a:endParaRPr lang="en-US" sz="3600" b="0" i="0" u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Shape 535"/>
          <p:cNvSpPr txBox="1"/>
          <p:nvPr/>
        </p:nvSpPr>
        <p:spPr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>
            <a:spLocks noGrp="1"/>
          </p:cNvSpPr>
          <p:nvPr>
            <p:ph type="title"/>
          </p:nvPr>
        </p:nvSpPr>
        <p:spPr>
          <a:xfrm>
            <a:off x="611187" y="549275"/>
            <a:ext cx="7940674" cy="6474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zh-TW" altLang="en-US" sz="4400" b="0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藝</a:t>
            </a:r>
            <a:r>
              <a:rPr lang="zh-TW" altLang="en-US" sz="4400" b="0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才班升學統計</a:t>
            </a:r>
            <a:endParaRPr lang="en-US" sz="44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Shape 534"/>
          <p:cNvSpPr txBox="1">
            <a:spLocks noGrp="1"/>
          </p:cNvSpPr>
          <p:nvPr>
            <p:ph idx="1"/>
          </p:nvPr>
        </p:nvSpPr>
        <p:spPr>
          <a:xfrm>
            <a:off x="611560" y="1412776"/>
            <a:ext cx="8064896" cy="4021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720"/>
              </a:spcBef>
              <a:buClr>
                <a:srgbClr val="002060"/>
              </a:buClr>
              <a:buSzPct val="50000"/>
              <a:buFont typeface="Wingdings" pitchFamily="2" charset="2"/>
              <a:buChar char="l"/>
            </a:pPr>
            <a:r>
              <a:rPr lang="en-US" altLang="zh-TW" sz="3600" b="0" i="0" u="none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105</a:t>
            </a:r>
            <a:r>
              <a:rPr lang="zh-TW" altLang="en-US" sz="3600" b="0" i="0" u="none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學年度達</a:t>
            </a:r>
            <a:r>
              <a:rPr lang="zh-TW" altLang="en-US" sz="3600" b="0" i="0" u="none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嘉中、嘉女</a:t>
            </a:r>
            <a:r>
              <a:rPr lang="zh-TW" altLang="en-US" sz="3600" b="0" i="0" u="none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錄取標準</a:t>
            </a:r>
            <a:r>
              <a:rPr lang="en-US" altLang="zh-TW" sz="3600" b="0" i="0" u="none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14</a:t>
            </a:r>
            <a:r>
              <a:rPr lang="zh-TW" altLang="en-US" sz="3600" b="0" i="0" u="none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人</a:t>
            </a:r>
            <a:endParaRPr lang="en-US" altLang="zh-TW" sz="3600" b="0" i="0" u="none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pPr>
              <a:spcBef>
                <a:spcPts val="720"/>
              </a:spcBef>
              <a:buClr>
                <a:srgbClr val="002060"/>
              </a:buClr>
              <a:buSzPct val="25000"/>
              <a:buFont typeface="Wingdings" pitchFamily="2" charset="2"/>
              <a:buChar char="u"/>
            </a:pPr>
            <a:endParaRPr lang="en-US" sz="800" b="0" i="0" u="none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pPr>
              <a:spcBef>
                <a:spcPts val="720"/>
              </a:spcBef>
              <a:buClr>
                <a:srgbClr val="002060"/>
              </a:buClr>
              <a:buSzPct val="50000"/>
              <a:buFont typeface="Wingdings" pitchFamily="2" charset="2"/>
              <a:buChar char="l"/>
            </a:pPr>
            <a:r>
              <a:rPr 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嘉義</a:t>
            </a:r>
            <a:r>
              <a:rPr lang="en-US" sz="3600" b="0" i="0" u="none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高中音樂班</a:t>
            </a:r>
            <a:r>
              <a:rPr lang="en-US" altLang="zh-TW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1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人：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葉</a:t>
            </a:r>
            <a:r>
              <a:rPr lang="zh-TW" altLang="en-US" sz="3600" b="0" i="0" u="none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純</a:t>
            </a:r>
            <a:r>
              <a:rPr lang="zh-TW" altLang="en-US" sz="3600" b="0" i="0" u="none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綾</a:t>
            </a:r>
            <a:endParaRPr lang="en-US" altLang="zh-TW" sz="3600" b="0" i="0" u="none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pPr>
              <a:spcBef>
                <a:spcPts val="720"/>
              </a:spcBef>
              <a:buClr>
                <a:srgbClr val="002060"/>
              </a:buClr>
              <a:buSzPct val="25000"/>
              <a:buFont typeface="Wingdings" pitchFamily="2" charset="2"/>
              <a:buChar char="u"/>
            </a:pPr>
            <a:endParaRPr lang="en-US" sz="800" b="0" i="0" u="none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pPr>
              <a:spcBef>
                <a:spcPts val="720"/>
              </a:spcBef>
              <a:buClr>
                <a:srgbClr val="002060"/>
              </a:buClr>
              <a:buSzPct val="50000"/>
              <a:buFont typeface="Wingdings" pitchFamily="2" charset="2"/>
              <a:buChar char="l"/>
            </a:pPr>
            <a:r>
              <a:rPr lang="en-US" sz="3600" b="0" i="0" u="none" dirty="0" err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國立台南藝術大學</a:t>
            </a:r>
            <a:r>
              <a:rPr lang="en-US" sz="3600" b="0" i="0" u="none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(</a:t>
            </a:r>
            <a:r>
              <a:rPr lang="en-US" sz="3600" b="0" i="0" u="none" dirty="0" err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七年一貫制</a:t>
            </a:r>
            <a:r>
              <a:rPr lang="en-US" sz="3600" b="0" i="0" u="none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)中國音樂系1</a:t>
            </a:r>
            <a:r>
              <a:rPr lang="zh-TW" altLang="en-US" sz="3600" b="0" i="0" u="none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人：陳亭</a:t>
            </a:r>
            <a:r>
              <a:rPr lang="zh-TW" altLang="en-US" sz="3600" b="0" i="0" u="none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豫</a:t>
            </a:r>
            <a:endParaRPr lang="en-US" altLang="zh-TW" sz="3600" b="0" i="0" u="none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pPr>
              <a:spcBef>
                <a:spcPts val="720"/>
              </a:spcBef>
              <a:buClr>
                <a:srgbClr val="002060"/>
              </a:buClr>
              <a:buSzPct val="25000"/>
              <a:buFont typeface="Wingdings" pitchFamily="2" charset="2"/>
              <a:buChar char="u"/>
            </a:pPr>
            <a:endParaRPr lang="en-US" sz="800" dirty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pPr lvl="0">
              <a:spcBef>
                <a:spcPts val="720"/>
              </a:spcBef>
              <a:buClr>
                <a:srgbClr val="002060"/>
              </a:buClr>
              <a:buSzPct val="50000"/>
              <a:buFont typeface="Wingdings" pitchFamily="2" charset="2"/>
              <a:buChar char="l"/>
            </a:pPr>
            <a:r>
              <a:rPr lang="zh-TW" altLang="en-US" sz="3600" b="0" i="0" u="none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嘉義高中</a:t>
            </a:r>
            <a:r>
              <a:rPr lang="en-US" altLang="zh-TW" sz="3600" b="0" i="0" u="none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106</a:t>
            </a:r>
            <a:r>
              <a:rPr lang="zh-TW" altLang="en-US" sz="3600" b="0" i="0" u="none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學年度科學班初試通過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： </a:t>
            </a:r>
            <a:r>
              <a:rPr lang="zh-TW" altLang="en-US" sz="3600" b="0" i="0" u="none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林</a:t>
            </a:r>
            <a:r>
              <a:rPr lang="zh-TW" altLang="en-US" sz="3600" b="0" i="0" u="none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祐謙</a:t>
            </a:r>
            <a:r>
              <a:rPr lang="en-US" altLang="zh-TW" sz="3600" b="0" i="0" u="none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準備</a:t>
            </a:r>
            <a:r>
              <a:rPr lang="zh-TW" altLang="en-US" sz="3600" b="0" i="0" u="none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複試中</a:t>
            </a:r>
            <a:r>
              <a:rPr lang="en-US" altLang="zh-TW" sz="3600" b="0" i="0" u="none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)</a:t>
            </a:r>
            <a:endParaRPr lang="en-US" sz="3600" b="0" i="0" u="none" dirty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</p:txBody>
      </p:sp>
      <p:sp>
        <p:nvSpPr>
          <p:cNvPr id="535" name="Shape 535"/>
          <p:cNvSpPr txBox="1"/>
          <p:nvPr/>
        </p:nvSpPr>
        <p:spPr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170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899593" y="765175"/>
            <a:ext cx="5425008" cy="64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-US" sz="4400" b="0" i="0" u="none" strike="noStrike" cap="none" dirty="0" err="1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藝才班學生來源</a:t>
            </a:r>
            <a:r>
              <a:rPr lang="zh-TW" altLang="en-US" sz="4400" b="0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endParaRPr lang="en-US" sz="44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idx="1"/>
          </p:nvPr>
        </p:nvSpPr>
        <p:spPr>
          <a:xfrm>
            <a:off x="1600435" y="1577976"/>
            <a:ext cx="6552729" cy="4822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學年度新生</a:t>
            </a:r>
            <a:endParaRPr lang="en-US" altLang="zh-TW" sz="5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40"/>
              </a:spcBef>
              <a:buClr>
                <a:schemeClr val="dk1"/>
              </a:buClr>
              <a:buSzPct val="100000"/>
            </a:pPr>
            <a:r>
              <a:rPr lang="zh-TW" altLang="en-US" sz="5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5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預計招收一班</a:t>
            </a:r>
            <a:endParaRPr lang="en-US" altLang="zh-TW" sz="5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40"/>
              </a:spcBef>
              <a:buClr>
                <a:schemeClr val="dk1"/>
              </a:buClr>
              <a:buSzPct val="100000"/>
            </a:pPr>
            <a:r>
              <a:rPr lang="zh-TW" altLang="en-US" sz="5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5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共</a:t>
            </a:r>
            <a:r>
              <a:rPr lang="en-US" altLang="zh-TW" sz="5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zh-TW" sz="5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人</a:t>
            </a:r>
            <a:endParaRPr lang="en-US" altLang="zh-TW" sz="54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40"/>
              </a:spcBef>
              <a:buClr>
                <a:schemeClr val="dk1"/>
              </a:buClr>
              <a:buSzPct val="100000"/>
            </a:pPr>
            <a:r>
              <a:rPr lang="zh-TW" altLang="en-US" sz="5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5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採集中編班</a:t>
            </a:r>
            <a:endParaRPr lang="en-US" altLang="zh-TW" sz="54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40"/>
              </a:spcBef>
              <a:buClr>
                <a:schemeClr val="dk1"/>
              </a:buClr>
              <a:buSzPct val="100000"/>
            </a:pPr>
            <a:r>
              <a:rPr lang="zh-TW" altLang="en-US" sz="5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5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男</a:t>
            </a:r>
            <a:r>
              <a:rPr lang="zh-TW" altLang="zh-TW" sz="5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、女兼</a:t>
            </a:r>
            <a:r>
              <a:rPr lang="zh-TW" altLang="zh-TW" sz="5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收</a:t>
            </a:r>
            <a:endParaRPr sz="5400" b="0" i="0" u="none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1331912" y="5949950"/>
            <a:ext cx="6696074" cy="64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4472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322387" y="765175"/>
            <a:ext cx="6553200" cy="64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-US" sz="4400" b="0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藝才班學生來源</a:t>
            </a:r>
            <a:r>
              <a:rPr lang="en-US" sz="4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idx="1"/>
          </p:nvPr>
        </p:nvSpPr>
        <p:spPr>
          <a:xfrm>
            <a:off x="971550" y="1755775"/>
            <a:ext cx="7848599" cy="4822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zh-TW" altLang="zh-TW" sz="48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競賽</a:t>
            </a:r>
            <a:r>
              <a:rPr lang="zh-TW" altLang="zh-TW" sz="48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表現入</a:t>
            </a:r>
            <a:r>
              <a:rPr lang="zh-TW" altLang="zh-TW" sz="48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班</a:t>
            </a:r>
            <a:r>
              <a:rPr lang="en-US" altLang="zh-TW" sz="48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48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管道一</a:t>
            </a:r>
            <a:r>
              <a:rPr lang="en-US" altLang="zh-TW" sz="48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buNone/>
            </a:pPr>
            <a:endParaRPr lang="en-US" sz="3200" b="0" i="0" u="none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pPr>
              <a:spcBef>
                <a:spcPts val="640"/>
              </a:spcBef>
              <a:buClr>
                <a:schemeClr val="dk1"/>
              </a:buClr>
              <a:buSzPct val="100000"/>
            </a:pP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參加政府機關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構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教育部舉辦之國際性或全國性各該藝術類科表現優異，獲</a:t>
            </a:r>
            <a:r>
              <a:rPr lang="zh-TW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個人賽特優、優等前三名獎項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之競賽成績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40"/>
              </a:spcBef>
              <a:buClr>
                <a:schemeClr val="dk1"/>
              </a:buClr>
              <a:buSzPct val="100000"/>
            </a:pP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未獲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此管道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錄取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者，亦得報名參加術科測驗入班。</a:t>
            </a:r>
            <a:endParaRPr sz="3200" b="0" i="0" u="none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1331912" y="5949950"/>
            <a:ext cx="6696074" cy="64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1761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322387" y="765175"/>
            <a:ext cx="6553200" cy="64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endParaRPr lang="en-US" sz="44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idx="1"/>
          </p:nvPr>
        </p:nvSpPr>
        <p:spPr>
          <a:xfrm>
            <a:off x="395536" y="692696"/>
            <a:ext cx="8405563" cy="57081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zh-TW" altLang="en-US" sz="48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甄試</a:t>
            </a:r>
            <a:r>
              <a:rPr lang="zh-TW" altLang="zh-TW" sz="48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入</a:t>
            </a:r>
            <a:r>
              <a:rPr lang="zh-TW" altLang="zh-TW" sz="48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班</a:t>
            </a:r>
            <a:r>
              <a:rPr lang="en-US" altLang="zh-TW" sz="48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48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管道</a:t>
            </a:r>
            <a:r>
              <a:rPr lang="zh-TW" altLang="en-US" sz="48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48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sz="3200" b="0" i="0" u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0113" lvl="0" indent="-900113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zh-TW" alt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zh-TW" alt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36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zh-TW" altLang="en-US" sz="36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術科</a:t>
            </a:r>
            <a:r>
              <a:rPr lang="en-US" altLang="zh-TW" sz="3600" b="1" i="0" u="none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(</a:t>
            </a:r>
            <a:r>
              <a:rPr lang="en-US" altLang="zh-TW" sz="3600" b="1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主修樂器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)</a:t>
            </a:r>
            <a:r>
              <a:rPr lang="en-US" sz="3600" b="1" i="0" u="none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50%</a:t>
            </a:r>
            <a:r>
              <a:rPr lang="zh-TW" altLang="en-US" sz="3600" b="1" i="0" u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altLang="zh-TW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zh-TW" alt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不限考國樂器，但入班後一律學習國樂團編製之樂器</a:t>
            </a:r>
            <a:r>
              <a:rPr 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）</a:t>
            </a:r>
            <a:endParaRPr lang="en-US"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3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zh-TW" altLang="en-US" sz="3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聽寫20%</a:t>
            </a:r>
            <a:r>
              <a:rPr 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單音、旋律、節奏，選擇題</a:t>
            </a:r>
            <a:r>
              <a:rPr lang="zh-TW" alt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型</a:t>
            </a:r>
            <a:r>
              <a:rPr 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）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3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zh-TW" altLang="en-US" sz="3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樂理20</a:t>
            </a:r>
            <a:r>
              <a:rPr lang="en-US" sz="3600" b="1" i="0" u="none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%</a:t>
            </a:r>
            <a:r>
              <a:rPr lang="zh-TW" altLang="en-US" sz="3600" b="1" i="0" u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以國小音樂課本範圍為主</a:t>
            </a:r>
            <a:r>
              <a:rPr 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）</a:t>
            </a:r>
            <a:endParaRPr lang="en-US"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3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zh-TW" altLang="en-US" sz="3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節奏10</a:t>
            </a:r>
            <a:r>
              <a:rPr lang="en-US" altLang="zh-TW" sz="3600" b="1" i="0" u="none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%</a:t>
            </a:r>
            <a:r>
              <a:rPr 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五線譜記譜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，單拍子、六八拍子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）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1331912" y="5981700"/>
            <a:ext cx="6696074" cy="64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0635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/>
              <a:t>甄試日程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499381"/>
              </p:ext>
            </p:extLst>
          </p:nvPr>
        </p:nvGraphicFramePr>
        <p:xfrm>
          <a:off x="539553" y="1556792"/>
          <a:ext cx="8136904" cy="4775200"/>
        </p:xfrm>
        <a:graphic>
          <a:graphicData uri="http://schemas.openxmlformats.org/drawingml/2006/table">
            <a:tbl>
              <a:tblPr firstRow="1" firstCol="1" bandRow="1">
                <a:tableStyleId>{E9C3B319-02A6-480C-A450-6B8A21D9C922}</a:tableStyleId>
              </a:tblPr>
              <a:tblGrid>
                <a:gridCol w="1080119"/>
                <a:gridCol w="2592288"/>
                <a:gridCol w="4464497"/>
              </a:tblGrid>
              <a:tr h="864096">
                <a:tc rowSpan="3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2800" kern="1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管道</a:t>
                      </a:r>
                      <a:endParaRPr lang="en-US" altLang="zh-TW" sz="2800" kern="1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  <a:r>
                        <a:rPr lang="en-US" altLang="zh-TW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競賽</a:t>
                      </a:r>
                      <a:r>
                        <a:rPr lang="zh-TW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表現入班</a:t>
                      </a:r>
                      <a:endParaRPr lang="zh-TW" sz="28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報名</a:t>
                      </a:r>
                      <a:endParaRPr lang="zh-TW" sz="28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簡章</a:t>
                      </a:r>
                      <a:r>
                        <a:rPr lang="zh-TW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公告起</a:t>
                      </a:r>
                      <a:r>
                        <a:rPr lang="zh-TW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至</a:t>
                      </a:r>
                      <a:r>
                        <a:rPr lang="en-US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106</a:t>
                      </a:r>
                      <a:r>
                        <a:rPr lang="zh-TW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lang="en-US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14</a:t>
                      </a:r>
                      <a:r>
                        <a:rPr lang="zh-TW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endParaRPr lang="zh-TW" sz="28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920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審查結果通知</a:t>
                      </a:r>
                      <a:endParaRPr lang="zh-TW" sz="28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106</a:t>
                      </a:r>
                      <a:r>
                        <a:rPr lang="zh-TW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lang="en-US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</a:t>
                      </a:r>
                      <a:r>
                        <a:rPr lang="zh-TW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endParaRPr lang="zh-TW" sz="28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93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公告結果</a:t>
                      </a:r>
                      <a:endParaRPr lang="zh-TW" sz="28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106</a:t>
                      </a:r>
                      <a:r>
                        <a:rPr lang="zh-TW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lang="en-US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21</a:t>
                      </a:r>
                      <a:r>
                        <a:rPr lang="zh-TW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endParaRPr lang="zh-TW" sz="28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80752">
                <a:tc rowSpan="3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2800" kern="1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管道</a:t>
                      </a:r>
                      <a:r>
                        <a:rPr lang="en-US" altLang="zh-TW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二</a:t>
                      </a:r>
                      <a:r>
                        <a:rPr lang="en-US" altLang="zh-TW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術科</a:t>
                      </a:r>
                      <a:r>
                        <a:rPr lang="zh-TW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測驗入班</a:t>
                      </a:r>
                      <a:endParaRPr lang="zh-TW" sz="28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報名</a:t>
                      </a:r>
                      <a:endParaRPr lang="zh-TW" sz="28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簡章</a:t>
                      </a:r>
                      <a:r>
                        <a:rPr lang="zh-TW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公告起</a:t>
                      </a:r>
                      <a:r>
                        <a:rPr lang="zh-TW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至</a:t>
                      </a:r>
                      <a:r>
                        <a:rPr lang="en-US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106</a:t>
                      </a:r>
                      <a:r>
                        <a:rPr lang="zh-TW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lang="en-US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</a:t>
                      </a:r>
                      <a:r>
                        <a:rPr lang="zh-TW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endParaRPr lang="zh-TW" sz="28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7920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測驗日期</a:t>
                      </a:r>
                      <a:endParaRPr lang="zh-TW" sz="28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106</a:t>
                      </a:r>
                      <a:r>
                        <a:rPr lang="zh-TW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lang="en-US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zh-TW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r>
                        <a:rPr lang="zh-TW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endParaRPr lang="zh-TW" sz="28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6478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公告錄取名單</a:t>
                      </a:r>
                      <a:endParaRPr lang="zh-TW" sz="2800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106</a:t>
                      </a:r>
                      <a:r>
                        <a:rPr lang="zh-TW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lang="en-US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zh-TW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</a:t>
                      </a:r>
                      <a:r>
                        <a:rPr lang="zh-TW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endParaRPr lang="zh-TW" sz="28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06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704088"/>
            <a:ext cx="7787208" cy="1143000"/>
          </a:xfrm>
        </p:spPr>
        <p:txBody>
          <a:bodyPr/>
          <a:lstStyle/>
          <a:p>
            <a:r>
              <a:rPr lang="zh-TW" altLang="en-US" b="1" dirty="0" smtClean="0"/>
              <a:t>簡章公告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935480"/>
            <a:ext cx="7859216" cy="4389120"/>
          </a:xfrm>
        </p:spPr>
        <p:txBody>
          <a:bodyPr>
            <a:normAutofit/>
          </a:bodyPr>
          <a:lstStyle/>
          <a:p>
            <a:r>
              <a:rPr lang="en-US" altLang="zh-TW" sz="4800" dirty="0"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zh-TW" sz="48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4800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zh-TW" sz="4800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4800" dirty="0"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zh-TW" sz="4800" dirty="0" smtClean="0">
                <a:latin typeface="標楷體" pitchFamily="65" charset="-120"/>
                <a:ea typeface="標楷體" pitchFamily="65" charset="-120"/>
              </a:rPr>
              <a:t>日公告</a:t>
            </a:r>
            <a:r>
              <a:rPr lang="zh-TW" altLang="zh-TW" sz="4800" dirty="0">
                <a:latin typeface="標楷體" pitchFamily="65" charset="-120"/>
                <a:ea typeface="標楷體" pitchFamily="65" charset="-120"/>
              </a:rPr>
              <a:t>於嘉義縣教育</a:t>
            </a:r>
            <a:r>
              <a:rPr lang="zh-TW" altLang="zh-TW" sz="4800" dirty="0" smtClean="0">
                <a:latin typeface="標楷體" pitchFamily="65" charset="-120"/>
                <a:ea typeface="標楷體" pitchFamily="65" charset="-120"/>
              </a:rPr>
              <a:t>資訊網</a:t>
            </a:r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4800" b="1" u="sng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http://www.cyc.edu.tw</a:t>
            </a:r>
            <a:r>
              <a:rPr lang="en-US" altLang="zh-TW" sz="4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4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zh-TW" sz="4800" dirty="0" smtClean="0">
                <a:latin typeface="標楷體" pitchFamily="65" charset="-120"/>
                <a:ea typeface="標楷體" pitchFamily="65" charset="-120"/>
              </a:rPr>
              <a:t>請</a:t>
            </a:r>
            <a:r>
              <a:rPr lang="zh-TW" altLang="zh-TW" sz="4800" dirty="0">
                <a:latin typeface="標楷體" pitchFamily="65" charset="-120"/>
                <a:ea typeface="標楷體" pitchFamily="65" charset="-120"/>
              </a:rPr>
              <a:t>自行下載或洽新港國中輔導室索取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7378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/>
          <p:nvPr/>
        </p:nvSpPr>
        <p:spPr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1" name="Shape 541"/>
          <p:cNvPicPr preferRelativeResize="0"/>
          <p:nvPr/>
        </p:nvPicPr>
        <p:blipFill rotWithShape="1">
          <a:blip r:embed="rId3">
            <a:alphaModFix/>
            <a:lum bright="70000" contrast="-70000"/>
          </a:blip>
          <a:srcRect/>
          <a:stretch/>
        </p:blipFill>
        <p:spPr>
          <a:xfrm>
            <a:off x="252959" y="712789"/>
            <a:ext cx="8534399" cy="5688011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Shape 542"/>
          <p:cNvSpPr txBox="1">
            <a:spLocks noGrp="1"/>
          </p:cNvSpPr>
          <p:nvPr>
            <p:ph type="ctrTitle" idx="4294967295"/>
          </p:nvPr>
        </p:nvSpPr>
        <p:spPr>
          <a:xfrm>
            <a:off x="611560" y="1268413"/>
            <a:ext cx="8532440" cy="7924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spcBef>
                <a:spcPts val="0"/>
              </a:spcBef>
              <a:buClr>
                <a:srgbClr val="CC0099"/>
              </a:buClr>
              <a:buSzPct val="25000"/>
            </a:pPr>
            <a:r>
              <a:rPr lang="en-US" sz="6600" b="0" i="0" u="none" strike="noStrike" cap="none" dirty="0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謝 </a:t>
            </a:r>
            <a:r>
              <a:rPr lang="en-US" sz="6600" b="0" i="0" u="none" strike="noStrike" cap="none" dirty="0" err="1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謝</a:t>
            </a:r>
            <a:r>
              <a:rPr lang="en-US" sz="6600" b="0" i="0" u="none" strike="noStrike" cap="none" dirty="0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 指 </a:t>
            </a:r>
            <a:r>
              <a:rPr lang="en-US" sz="6600" b="0" i="0" u="none" strike="noStrike" cap="none" dirty="0" smtClean="0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教</a:t>
            </a:r>
            <a:endParaRPr lang="en-US" sz="6000" b="0" i="0" u="none" strike="noStrike" cap="none" dirty="0">
              <a:solidFill>
                <a:srgbClr val="CC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7738" y="3068960"/>
            <a:ext cx="81016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6000" b="1" dirty="0">
                <a:solidFill>
                  <a:srgbClr val="002060"/>
                </a:solidFill>
              </a:rPr>
              <a:t>新港國中輔導室</a:t>
            </a:r>
            <a:r>
              <a:rPr lang="en-US" altLang="zh-TW" sz="6000" b="1" dirty="0">
                <a:solidFill>
                  <a:srgbClr val="002060"/>
                </a:solidFill>
              </a:rPr>
              <a:t/>
            </a:r>
            <a:br>
              <a:rPr lang="en-US" altLang="zh-TW" sz="6000" b="1" dirty="0">
                <a:solidFill>
                  <a:srgbClr val="002060"/>
                </a:solidFill>
              </a:rPr>
            </a:br>
            <a:r>
              <a:rPr lang="en-US" altLang="zh-TW" sz="6000" b="1" dirty="0">
                <a:solidFill>
                  <a:srgbClr val="002060"/>
                </a:solidFill>
              </a:rPr>
              <a:t>05-3742024</a:t>
            </a:r>
            <a:r>
              <a:rPr lang="zh-TW" altLang="zh-TW" sz="6000" b="1" dirty="0">
                <a:solidFill>
                  <a:srgbClr val="002060"/>
                </a:solidFill>
              </a:rPr>
              <a:t>轉</a:t>
            </a:r>
            <a:r>
              <a:rPr lang="en-US" altLang="zh-TW" sz="6000" b="1" dirty="0" smtClean="0">
                <a:solidFill>
                  <a:srgbClr val="002060"/>
                </a:solidFill>
              </a:rPr>
              <a:t>41</a:t>
            </a:r>
            <a:r>
              <a:rPr lang="zh-TW" altLang="en-US" sz="6000" b="1" dirty="0" smtClean="0">
                <a:solidFill>
                  <a:srgbClr val="002060"/>
                </a:solidFill>
              </a:rPr>
              <a:t>、</a:t>
            </a:r>
            <a:r>
              <a:rPr lang="en-US" altLang="zh-TW" sz="6000" b="1" dirty="0" smtClean="0">
                <a:solidFill>
                  <a:srgbClr val="002060"/>
                </a:solidFill>
              </a:rPr>
              <a:t>43</a:t>
            </a:r>
            <a:r>
              <a:rPr lang="en-US" altLang="zh-TW" sz="6000" b="1" dirty="0">
                <a:solidFill>
                  <a:srgbClr val="002060"/>
                </a:solidFill>
              </a:rPr>
              <a:t/>
            </a:r>
            <a:br>
              <a:rPr lang="en-US" altLang="zh-TW" sz="6000" b="1" dirty="0">
                <a:solidFill>
                  <a:srgbClr val="002060"/>
                </a:solidFill>
              </a:rPr>
            </a:br>
            <a:r>
              <a:rPr lang="en-US" altLang="zh-TW" sz="6000" b="1" dirty="0">
                <a:solidFill>
                  <a:srgbClr val="002060"/>
                </a:solidFill>
              </a:rPr>
              <a:t>  </a:t>
            </a:r>
            <a:r>
              <a:rPr lang="zh-TW" altLang="zh-TW" sz="6000" b="1" dirty="0" smtClean="0">
                <a:solidFill>
                  <a:srgbClr val="002060"/>
                </a:solidFill>
              </a:rPr>
              <a:t>專線</a:t>
            </a:r>
            <a:r>
              <a:rPr lang="zh-TW" altLang="zh-TW" sz="6000" b="1" dirty="0">
                <a:solidFill>
                  <a:srgbClr val="002060"/>
                </a:solidFill>
              </a:rPr>
              <a:t>：</a:t>
            </a:r>
            <a:r>
              <a:rPr lang="en-US" altLang="zh-TW" sz="6000" b="1" dirty="0" smtClean="0">
                <a:solidFill>
                  <a:srgbClr val="002060"/>
                </a:solidFill>
              </a:rPr>
              <a:t>05-3743351</a:t>
            </a:r>
            <a:r>
              <a:rPr lang="zh-TW" altLang="en-US" sz="6000" b="1" dirty="0" smtClean="0">
                <a:solidFill>
                  <a:srgbClr val="002060"/>
                </a:solidFill>
              </a:rPr>
              <a:t>   </a:t>
            </a:r>
            <a:endParaRPr lang="zh-TW" altLang="en-US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68897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教學指導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lang="en-US" sz="3200" b="0" i="0" u="none" dirty="0" err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依學生專長實施分團、分組教學</a:t>
            </a:r>
            <a:endParaRPr lang="en-US" sz="3200" b="0" i="0" u="none" dirty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lang="en-US" sz="3200" b="0" i="0" u="none" dirty="0" err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各樂團並實施大小樂團練習</a:t>
            </a:r>
            <a:endParaRPr lang="en-US" sz="3200" b="0" i="0" u="none" dirty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lang="en-US" sz="3200" b="0" i="0" u="none" dirty="0" err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寒暑假辦理研習集訓課程</a:t>
            </a:r>
            <a:endParaRPr lang="en-US" sz="3200" b="0" i="0" u="none" dirty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lang="en-US" sz="3200" b="0" i="0" u="none" dirty="0" err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結合家長及社區資源，帶領學生參與交流活動</a:t>
            </a:r>
            <a:r>
              <a:rPr lang="en-US" sz="3200" b="0" i="0" u="none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。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3200" b="0" i="0" u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Shape 185" descr="F:\103特教組照片\4.藝才班\1040604分組合照\IMG_773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5121273"/>
            <a:ext cx="2060575" cy="1541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 descr="F:\103特教組照片\4.藝才班\1040604分組合照\IMG_774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2517" y="4645024"/>
            <a:ext cx="1798636" cy="135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 descr="F:\103特教組照片\4.藝才班\1040604分組合照\IMG_7744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49637" y="5541962"/>
            <a:ext cx="1731962" cy="1296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 descr="F:\103特教組照片\4.藝才班\1040604分組合照\IMG_7733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89711" y="49211"/>
            <a:ext cx="2011362" cy="150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 descr="F:\103特教組照片\4.藝才班\1040604分組合照\IMG_7745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40225" y="4260850"/>
            <a:ext cx="1700212" cy="1281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 descr="F:\103特教組照片\4.藝才班\1040604分組合照\IMG_7725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87950" y="5357812"/>
            <a:ext cx="1919287" cy="143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 descr="F:\103特教組照片\4.藝才班\1040604分組合照\IMG_7748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76987" y="4572000"/>
            <a:ext cx="1620836" cy="121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 descr="F:\103特教組照片\4.藝才班\1040604分組合照\IMG_7731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381875" y="5467350"/>
            <a:ext cx="1590674" cy="1195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918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355160" cy="708688"/>
          </a:xfrm>
        </p:spPr>
        <p:txBody>
          <a:bodyPr>
            <a:noAutofit/>
          </a:bodyPr>
          <a:lstStyle/>
          <a:p>
            <a:r>
              <a:rPr lang="zh-TW" altLang="zh-TW" sz="440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學習領域節數規劃</a:t>
            </a:r>
            <a:r>
              <a:rPr lang="zh-TW" altLang="zh-TW" sz="4400" dirty="0">
                <a:solidFill>
                  <a:srgbClr val="C00000"/>
                </a:solidFill>
              </a:rPr>
              <a:t>：</a:t>
            </a:r>
            <a:endParaRPr lang="zh-TW" altLang="en-US" sz="4400" dirty="0">
              <a:solidFill>
                <a:srgbClr val="C00000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740040"/>
              </p:ext>
            </p:extLst>
          </p:nvPr>
        </p:nvGraphicFramePr>
        <p:xfrm>
          <a:off x="683568" y="1268760"/>
          <a:ext cx="7992888" cy="49353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{E9C3B319-02A6-480C-A450-6B8A21D9C922}</a:tableStyleId>
              </a:tblPr>
              <a:tblGrid>
                <a:gridCol w="3456384"/>
                <a:gridCol w="1512168"/>
                <a:gridCol w="1512168"/>
                <a:gridCol w="1512168"/>
              </a:tblGrid>
              <a:tr h="324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sz="2800" b="0" kern="12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領域節數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sz="2800" b="0" kern="12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一年級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sz="2800" b="0" kern="12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二年級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sz="2800" b="0" kern="12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三年級</a:t>
                      </a:r>
                    </a:p>
                  </a:txBody>
                  <a:tcPr marL="68580" marR="68580" marT="0" marB="0" anchor="ctr"/>
                </a:tc>
              </a:tr>
              <a:tr h="36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lang="zh-TW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國文領域</a:t>
                      </a:r>
                      <a:endParaRPr lang="zh-TW" sz="28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endParaRPr lang="zh-TW" sz="28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endParaRPr lang="zh-TW" sz="28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endParaRPr lang="zh-TW" sz="28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</a:tr>
              <a:tr h="36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lang="zh-TW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英文</a:t>
                      </a:r>
                      <a:r>
                        <a:rPr lang="zh-TW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領域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lang="zh-TW" sz="2800" kern="10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lang="zh-TW" sz="2800" kern="10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lang="zh-TW" sz="28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</a:tr>
              <a:tr h="3453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lang="zh-TW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數學</a:t>
                      </a:r>
                      <a:r>
                        <a:rPr lang="zh-TW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領域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lang="zh-TW" sz="2800" kern="10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lang="zh-TW" sz="28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lang="zh-TW" sz="28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</a:tr>
              <a:tr h="36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lang="zh-TW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自然</a:t>
                      </a:r>
                      <a:r>
                        <a:rPr lang="zh-TW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與生活科技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lang="zh-TW" sz="2800" kern="10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lang="zh-TW" sz="2800" kern="10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lang="zh-TW" sz="28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</a:tr>
              <a:tr h="36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lang="zh-TW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社會</a:t>
                      </a:r>
                      <a:r>
                        <a:rPr lang="zh-TW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領域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lang="zh-TW" sz="2800" kern="10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lang="zh-TW" sz="2800" kern="10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lang="zh-TW" sz="28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</a:tr>
              <a:tr h="3453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lang="zh-TW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健康</a:t>
                      </a:r>
                      <a:r>
                        <a:rPr lang="zh-TW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與體育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lang="zh-TW" sz="28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lang="zh-TW" sz="2800" kern="10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lang="zh-TW" sz="28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</a:tr>
              <a:tr h="4693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lang="zh-TW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藝術</a:t>
                      </a:r>
                      <a:r>
                        <a:rPr lang="zh-TW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與</a:t>
                      </a:r>
                      <a:r>
                        <a:rPr lang="zh-TW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人文</a:t>
                      </a:r>
                      <a:r>
                        <a:rPr lang="en-US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音樂</a:t>
                      </a:r>
                      <a:r>
                        <a:rPr lang="en-US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sz="28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sz="28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sz="28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sz="28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</a:tr>
              <a:tr h="4255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分組、個別指導</a:t>
                      </a:r>
                      <a:endParaRPr lang="zh-TW" sz="28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sz="28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sz="2800" kern="10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sz="28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</a:tr>
              <a:tr h="4155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lang="zh-TW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綜合</a:t>
                      </a:r>
                      <a:r>
                        <a:rPr lang="zh-TW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活動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lang="zh-TW" sz="2800" kern="10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lang="zh-TW" sz="2800" kern="10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lang="zh-TW" sz="28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</a:tr>
              <a:tr h="625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合計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28</a:t>
                      </a:r>
                      <a:endParaRPr lang="zh-TW" sz="2800" b="1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28</a:t>
                      </a:r>
                      <a:endParaRPr lang="zh-TW" sz="2800" b="1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30</a:t>
                      </a:r>
                      <a:endParaRPr lang="zh-TW" sz="2800" b="1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089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1042987" y="188911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zh-TW" altLang="en-US" sz="4400" b="0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術科</a:t>
            </a:r>
            <a:r>
              <a:rPr lang="en-US" sz="4400" b="0" i="0" u="none" strike="noStrike" cap="none" dirty="0" err="1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課程規劃與設計</a:t>
            </a:r>
            <a:endParaRPr lang="en-US" sz="44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9" name="Shape 149"/>
          <p:cNvGraphicFramePr/>
          <p:nvPr>
            <p:extLst>
              <p:ext uri="{D42A27DB-BD31-4B8C-83A1-F6EECF244321}">
                <p14:modId xmlns:p14="http://schemas.microsoft.com/office/powerpoint/2010/main" val="1070096078"/>
              </p:ext>
            </p:extLst>
          </p:nvPr>
        </p:nvGraphicFramePr>
        <p:xfrm>
          <a:off x="1258887" y="1557337"/>
          <a:ext cx="7058000" cy="4209889"/>
        </p:xfrm>
        <a:graphic>
          <a:graphicData uri="http://schemas.openxmlformats.org/drawingml/2006/table">
            <a:tbl>
              <a:tblPr>
                <a:noFill/>
                <a:tableStyleId>{E9C3B319-02A6-480C-A450-6B8A21D9C922}</a:tableStyleId>
              </a:tblPr>
              <a:tblGrid>
                <a:gridCol w="3278175"/>
                <a:gridCol w="1365250"/>
                <a:gridCol w="1228725"/>
                <a:gridCol w="1185850"/>
              </a:tblGrid>
              <a:tr h="541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彈性學習節數</a:t>
                      </a:r>
                      <a:endParaRPr lang="en-US" sz="2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一年級</a:t>
                      </a:r>
                    </a:p>
                  </a:txBody>
                  <a:tcPr marL="68600" marR="686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二年級</a:t>
                      </a:r>
                    </a:p>
                  </a:txBody>
                  <a:tcPr marL="68600" marR="686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三年級</a:t>
                      </a:r>
                    </a:p>
                  </a:txBody>
                  <a:tcPr marL="68600" marR="686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2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分組學習</a:t>
                      </a:r>
                    </a:p>
                  </a:txBody>
                  <a:tcPr marL="68600" marR="686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68600" marR="686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68600" marR="686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68600" marR="686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個別課程</a:t>
                      </a:r>
                    </a:p>
                  </a:txBody>
                  <a:tcPr marL="68600" marR="686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68600" marR="686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68600" marR="686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68600" marR="686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合奏課程</a:t>
                      </a:r>
                    </a:p>
                  </a:txBody>
                  <a:tcPr marL="68600" marR="686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68600" marR="686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68600" marR="686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68600" marR="686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 dirty="0" err="1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藝術與人文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en-US" sz="2400" b="0" i="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音樂</a:t>
                      </a:r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lang="en-US" sz="2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68600" marR="686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68600" marR="686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68600" marR="686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音樂基礎訓練 (課輔)</a:t>
                      </a:r>
                    </a:p>
                  </a:txBody>
                  <a:tcPr marL="68600" marR="686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68600" marR="686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68600" marR="686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68600" marR="686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3600" b="1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合   計</a:t>
                      </a:r>
                    </a:p>
                  </a:txBody>
                  <a:tcPr marL="68600" marR="686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3600" b="1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</a:p>
                  </a:txBody>
                  <a:tcPr marL="68600" marR="686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3600" b="1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</a:p>
                  </a:txBody>
                  <a:tcPr marL="68600" marR="686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3600" b="1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68600" marR="686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0" name="Shape 150"/>
          <p:cNvSpPr txBox="1"/>
          <p:nvPr/>
        </p:nvSpPr>
        <p:spPr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611187" y="333375"/>
            <a:ext cx="7772400" cy="8143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現任藝術才能班師資</a:t>
            </a:r>
          </a:p>
        </p:txBody>
      </p:sp>
      <p:graphicFrame>
        <p:nvGraphicFramePr>
          <p:cNvPr id="163" name="Shape 163"/>
          <p:cNvGraphicFramePr/>
          <p:nvPr>
            <p:extLst>
              <p:ext uri="{D42A27DB-BD31-4B8C-83A1-F6EECF244321}">
                <p14:modId xmlns:p14="http://schemas.microsoft.com/office/powerpoint/2010/main" val="3177002693"/>
              </p:ext>
            </p:extLst>
          </p:nvPr>
        </p:nvGraphicFramePr>
        <p:xfrm>
          <a:off x="323528" y="1340768"/>
          <a:ext cx="8353400" cy="4607967"/>
        </p:xfrm>
        <a:graphic>
          <a:graphicData uri="http://schemas.openxmlformats.org/drawingml/2006/table">
            <a:tbl>
              <a:tblPr>
                <a:noFill/>
                <a:tableStyleId>{E9C3B319-02A6-480C-A450-6B8A21D9C922}</a:tableStyleId>
              </a:tblPr>
              <a:tblGrid>
                <a:gridCol w="1076325"/>
                <a:gridCol w="1804975"/>
                <a:gridCol w="2447925"/>
                <a:gridCol w="2087550"/>
                <a:gridCol w="936625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教師姓名</a:t>
                      </a:r>
                      <a:endParaRPr lang="en-US" sz="2000" b="1" i="0" u="none" strike="noStrike" cap="none" dirty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專長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學歷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授課項目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備註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483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蔡家昕</a:t>
                      </a:r>
                      <a:endParaRPr lang="en-US" sz="2000" b="0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理論作曲</a:t>
                      </a:r>
                      <a:r>
                        <a:rPr lang="en-US" sz="20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、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鋼琴</a:t>
                      </a:r>
                      <a:endParaRPr lang="en-US" sz="2000" b="0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國立高雄師範大學</a:t>
                      </a:r>
                      <a:endParaRPr lang="en-US" sz="2000" b="0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音樂系學士、碩士</a:t>
                      </a:r>
                      <a:r>
                        <a:rPr lang="en-US" sz="20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樂理</a:t>
                      </a:r>
                      <a:r>
                        <a:rPr lang="en-US" sz="2000" b="0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、</a:t>
                      </a:r>
                      <a:r>
                        <a:rPr lang="zh-TW" altLang="en-US" sz="2000" b="0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和聲學</a:t>
                      </a:r>
                      <a:endParaRPr lang="en-US" sz="2000" b="0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音樂基礎訓練</a:t>
                      </a:r>
                      <a:endParaRPr lang="en-US" sz="2000" b="0" i="0" u="none" strike="noStrike" cap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(</a:t>
                      </a:r>
                      <a:r>
                        <a:rPr lang="zh-TW" altLang="en-US" sz="2000" b="0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視唱、聽寫</a:t>
                      </a:r>
                      <a:r>
                        <a:rPr lang="en-US" sz="2000" b="0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)</a:t>
                      </a:r>
                      <a:endParaRPr lang="en-US" sz="2000" b="0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本校師資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17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胡峻賢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作曲、指揮、笙、笛子、嗩吶、國樂打擊</a:t>
                      </a:r>
                      <a:endParaRPr lang="en-US" sz="2000" b="0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南華大學美學與藝術</a:t>
                      </a:r>
                      <a:r>
                        <a:rPr lang="zh-TW" altLang="en-US" sz="2000" b="0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  </a:t>
                      </a:r>
                      <a:r>
                        <a:rPr lang="en-US" sz="2000" b="0" i="0" u="none" strike="noStrike" cap="non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管理研究所碩士</a:t>
                      </a:r>
                      <a:endParaRPr lang="en-US" sz="2000" b="0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國樂合奏</a:t>
                      </a:r>
                      <a:r>
                        <a:rPr lang="en-US" sz="2000" b="0" i="0" u="none" strike="noStrike" cap="non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A</a:t>
                      </a:r>
                      <a:r>
                        <a:rPr lang="zh-TW" altLang="en-US" sz="2000" b="0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、</a:t>
                      </a:r>
                      <a:endParaRPr lang="en-US" sz="2000" b="0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絲竹室內樂合奏</a:t>
                      </a:r>
                      <a:r>
                        <a:rPr lang="zh-TW" altLang="en-US" sz="2000" b="0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、</a:t>
                      </a:r>
                      <a:endParaRPr lang="en-US" sz="2000" b="0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嗩吶組指導老師</a:t>
                      </a:r>
                      <a:endParaRPr lang="en-US" sz="2000" b="0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王宏仁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二胡、指揮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中國文化大學</a:t>
                      </a:r>
                      <a:endParaRPr lang="en-US" sz="20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  </a:t>
                      </a:r>
                      <a:r>
                        <a:rPr lang="en-US" sz="20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音樂系國樂組</a:t>
                      </a:r>
                      <a:endParaRPr lang="en-US" sz="20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國樂合奏</a:t>
                      </a:r>
                      <a:r>
                        <a:rPr lang="en-US" sz="2000" b="0" i="0" u="non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B</a:t>
                      </a:r>
                      <a:r>
                        <a:rPr lang="zh-TW" altLang="en-US" sz="20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、</a:t>
                      </a:r>
                      <a:endParaRPr lang="en-US" altLang="zh-TW" sz="2000" b="0" i="0" u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zh-TW" altLang="en-US" sz="20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胡琴組指導老師</a:t>
                      </a:r>
                      <a:endParaRPr lang="en-US" sz="20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4" name="Shape 164"/>
          <p:cNvSpPr txBox="1"/>
          <p:nvPr/>
        </p:nvSpPr>
        <p:spPr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611187" y="333375"/>
            <a:ext cx="7772400" cy="8143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現任藝術才能班國樂組師資</a:t>
            </a:r>
          </a:p>
        </p:txBody>
      </p:sp>
      <p:graphicFrame>
        <p:nvGraphicFramePr>
          <p:cNvPr id="170" name="Shape 170"/>
          <p:cNvGraphicFramePr/>
          <p:nvPr>
            <p:extLst>
              <p:ext uri="{D42A27DB-BD31-4B8C-83A1-F6EECF244321}">
                <p14:modId xmlns:p14="http://schemas.microsoft.com/office/powerpoint/2010/main" val="3166138957"/>
              </p:ext>
            </p:extLst>
          </p:nvPr>
        </p:nvGraphicFramePr>
        <p:xfrm>
          <a:off x="395287" y="1301750"/>
          <a:ext cx="8353425" cy="4676998"/>
        </p:xfrm>
        <a:graphic>
          <a:graphicData uri="http://schemas.openxmlformats.org/drawingml/2006/table">
            <a:tbl>
              <a:tblPr>
                <a:noFill/>
                <a:tableStyleId>{E9C3B319-02A6-480C-A450-6B8A21D9C922}</a:tableStyleId>
              </a:tblPr>
              <a:tblGrid>
                <a:gridCol w="1076325"/>
                <a:gridCol w="1660525"/>
                <a:gridCol w="2879725"/>
                <a:gridCol w="1800225"/>
                <a:gridCol w="936625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i="0" u="none" dirty="0" err="1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教師姓名</a:t>
                      </a:r>
                      <a:endParaRPr lang="en-US" sz="2000" b="1" i="0" u="none" dirty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i="0" u="none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專長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i="0" u="none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學歷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i="0" u="none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授課項目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i="0" u="none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備註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周庭甄</a:t>
                      </a:r>
                      <a:endParaRPr lang="en-US" sz="20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二胡</a:t>
                      </a:r>
                      <a:endParaRPr lang="en-US" sz="20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</a:txBody>
                  <a:tcPr marL="0" marR="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國立台灣藝術專科學校</a:t>
                      </a:r>
                    </a:p>
                  </a:txBody>
                  <a:tcPr marL="0" marR="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胡</a:t>
                      </a:r>
                      <a:r>
                        <a:rPr lang="zh-TW" altLang="en-US" sz="20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琴</a:t>
                      </a:r>
                      <a:endParaRPr lang="en-US" sz="20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791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zh-TW" altLang="en-US" sz="20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王瀚億</a:t>
                      </a:r>
                      <a:endParaRPr lang="en-US" sz="20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笙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zh-TW" altLang="en-US" sz="20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  </a:t>
                      </a:r>
                      <a:r>
                        <a:rPr lang="en-US" sz="2000" b="0" i="0" u="non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國立台南藝術大學</a:t>
                      </a:r>
                      <a:endParaRPr lang="en-US" sz="20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  </a:t>
                      </a:r>
                      <a:r>
                        <a:rPr lang="zh-TW" altLang="en-US" sz="20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  </a:t>
                      </a:r>
                      <a:r>
                        <a:rPr lang="en-US" sz="2000" b="0" i="0" u="non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中國音樂學系</a:t>
                      </a:r>
                      <a:endParaRPr lang="en-US" sz="20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笙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87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石丞玉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琵琶、古琴</a:t>
                      </a:r>
                      <a:endParaRPr lang="en-US" sz="20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</a:txBody>
                  <a:tcPr marL="0" marR="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國立台南藝術大學</a:t>
                      </a:r>
                      <a:endParaRPr lang="en-US" sz="20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中國音樂學系</a:t>
                      </a:r>
                      <a:endParaRPr lang="en-US" sz="20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</a:txBody>
                  <a:tcPr marL="0" marR="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琵琶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83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林芳薇</a:t>
                      </a:r>
                      <a:endParaRPr lang="en-US" sz="20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中阮、柳琴、鋼琴</a:t>
                      </a:r>
                    </a:p>
                  </a:txBody>
                  <a:tcPr marL="0" marR="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國立台南藝術大學</a:t>
                      </a:r>
                      <a:endParaRPr lang="en-US" sz="20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  </a:t>
                      </a:r>
                      <a:r>
                        <a:rPr lang="zh-TW" altLang="en-US" sz="20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  </a:t>
                      </a:r>
                      <a:r>
                        <a:rPr lang="en-US" sz="2000" b="0" i="0" u="non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民族音樂學研究所</a:t>
                      </a:r>
                      <a:endParaRPr lang="en-US" sz="20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</a:txBody>
                  <a:tcPr marL="0" marR="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中阮、柳琴</a:t>
                      </a:r>
                      <a:endParaRPr lang="en-US" sz="20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1" name="Shape 171"/>
          <p:cNvSpPr txBox="1"/>
          <p:nvPr/>
        </p:nvSpPr>
        <p:spPr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611187" y="333375"/>
            <a:ext cx="7772400" cy="8143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現任藝術才能班國樂組師資</a:t>
            </a:r>
          </a:p>
        </p:txBody>
      </p:sp>
      <p:graphicFrame>
        <p:nvGraphicFramePr>
          <p:cNvPr id="177" name="Shape 177"/>
          <p:cNvGraphicFramePr/>
          <p:nvPr>
            <p:extLst>
              <p:ext uri="{D42A27DB-BD31-4B8C-83A1-F6EECF244321}">
                <p14:modId xmlns:p14="http://schemas.microsoft.com/office/powerpoint/2010/main" val="1816364646"/>
              </p:ext>
            </p:extLst>
          </p:nvPr>
        </p:nvGraphicFramePr>
        <p:xfrm>
          <a:off x="395287" y="1412875"/>
          <a:ext cx="8353400" cy="4242544"/>
        </p:xfrm>
        <a:graphic>
          <a:graphicData uri="http://schemas.openxmlformats.org/drawingml/2006/table">
            <a:tbl>
              <a:tblPr>
                <a:noFill/>
                <a:tableStyleId>{E9C3B319-02A6-480C-A450-6B8A21D9C922}</a:tableStyleId>
              </a:tblPr>
              <a:tblGrid>
                <a:gridCol w="1076325"/>
                <a:gridCol w="1516050"/>
                <a:gridCol w="2879725"/>
                <a:gridCol w="1944675"/>
                <a:gridCol w="936625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i="0" u="none" dirty="0" err="1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教師姓名</a:t>
                      </a:r>
                      <a:endParaRPr lang="en-US" sz="2000" b="1" i="0" u="none" dirty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i="0" u="none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專長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i="0" u="none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學歷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i="0" u="none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授課項目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i="0" u="none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備註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林芳伊</a:t>
                      </a:r>
                      <a:endParaRPr lang="en-US" sz="20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笛子</a:t>
                      </a:r>
                      <a:endParaRPr lang="en-US" sz="20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上海音樂學院民樂系</a:t>
                      </a:r>
                      <a:endParaRPr lang="en-US" sz="20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笛子</a:t>
                      </a:r>
                      <a:endParaRPr lang="en-US" sz="20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0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周萍蘭</a:t>
                      </a:r>
                      <a:endParaRPr lang="en-US" sz="20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揚琴、打擊</a:t>
                      </a:r>
                      <a:endParaRPr lang="en-US" sz="20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國立台南藝術大學</a:t>
                      </a:r>
                      <a:endParaRPr lang="en-US" sz="20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  </a:t>
                      </a:r>
                      <a:r>
                        <a:rPr lang="en-US" sz="2000" b="0" i="0" u="non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中國音樂學系</a:t>
                      </a:r>
                      <a:endParaRPr lang="en-US" sz="20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揚琴、打擊</a:t>
                      </a:r>
                      <a:endParaRPr lang="en-US" sz="20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44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蔡百彥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大提琴</a:t>
                      </a:r>
                      <a:r>
                        <a:rPr lang="en-US" sz="2000" b="0" i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、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低音大提琴</a:t>
                      </a:r>
                      <a:endParaRPr lang="en-US" sz="20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國立台灣藝術大學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  中國音樂系擦弦組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大提琴</a:t>
                      </a:r>
                      <a:r>
                        <a:rPr lang="en-US" sz="2000" b="0" i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、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低音大提琴</a:t>
                      </a:r>
                      <a:endParaRPr lang="en-US" sz="20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0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zh-TW" altLang="en-US" sz="20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謝宛君</a:t>
                      </a:r>
                      <a:endParaRPr lang="en-US" sz="20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古箏</a:t>
                      </a:r>
                      <a:endParaRPr lang="en-US" sz="20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國立台南藝術大學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  中國音樂學系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古箏</a:t>
                      </a:r>
                      <a:endParaRPr lang="en-US" sz="20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8" name="Shape 178"/>
          <p:cNvSpPr txBox="1"/>
          <p:nvPr/>
        </p:nvSpPr>
        <p:spPr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684212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-US" sz="4400" b="0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藝才班近年辦學績效</a:t>
            </a:r>
            <a:r>
              <a:rPr lang="en-US" sz="4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idx="1"/>
          </p:nvPr>
        </p:nvSpPr>
        <p:spPr>
          <a:xfrm>
            <a:off x="611187" y="1628775"/>
            <a:ext cx="7985125" cy="43926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lang="zh-TW" altLang="en-US" sz="3200" b="0" i="0" u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每年</a:t>
            </a:r>
            <a:r>
              <a:rPr lang="en-US" sz="3200" b="0" i="0" u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參加嘉義縣學生音樂比賽</a:t>
            </a:r>
            <a:r>
              <a:rPr lang="zh-TW" altLang="en-US" sz="3200" b="0" i="0" u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皆獲得晉級全國賽。</a:t>
            </a:r>
            <a:endParaRPr lang="en-US" altLang="zh-TW" sz="3200" b="0" i="0" u="none" dirty="0" smtClean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50000"/>
              </a:lnSpc>
              <a:spcBef>
                <a:spcPts val="640"/>
              </a:spcBef>
              <a:buClr>
                <a:srgbClr val="002060"/>
              </a:buClr>
              <a:buSzPct val="100000"/>
              <a:buFont typeface="Arial"/>
              <a:buChar char="•"/>
            </a:pPr>
            <a:r>
              <a:rPr lang="zh-TW" altLang="en-US" sz="32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每年參加</a:t>
            </a:r>
            <a:r>
              <a:rPr lang="en-US" altLang="zh-TW" sz="32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全國學生音樂比賽</a:t>
            </a:r>
            <a:r>
              <a:rPr lang="en-US" altLang="zh-TW" sz="3200" dirty="0" err="1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國樂合奏A組</a:t>
            </a:r>
            <a:r>
              <a:rPr lang="zh-TW" altLang="en-US" sz="3200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en-US" altLang="zh-TW" sz="3200" dirty="0" err="1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絲竹室內樂</a:t>
            </a:r>
            <a:r>
              <a:rPr lang="zh-TW" altLang="en-US" sz="3200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合奏</a:t>
            </a:r>
            <a:r>
              <a:rPr lang="en-US" altLang="zh-TW" sz="3200" dirty="0" err="1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A組</a:t>
            </a:r>
            <a:r>
              <a:rPr lang="en-US" altLang="zh-TW" sz="3200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3200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榮獲</a:t>
            </a:r>
            <a:r>
              <a:rPr lang="zh-TW" altLang="en-US" sz="32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特</a:t>
            </a:r>
            <a:r>
              <a:rPr lang="en-US" altLang="zh-TW" sz="32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優</a:t>
            </a:r>
            <a:r>
              <a:rPr lang="zh-TW" altLang="en-US" sz="3200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或</a:t>
            </a:r>
            <a:r>
              <a:rPr lang="en-US" altLang="zh-TW" sz="3200" dirty="0" err="1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優等</a:t>
            </a:r>
            <a:endParaRPr lang="en-US" altLang="zh-TW" sz="3200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pPr marL="342900" lvl="0" indent="-342900">
              <a:lnSpc>
                <a:spcPct val="150000"/>
              </a:lnSpc>
              <a:spcBef>
                <a:spcPts val="640"/>
              </a:spcBef>
              <a:buClr>
                <a:srgbClr val="002060"/>
              </a:buClr>
              <a:buSzPct val="100000"/>
              <a:buFont typeface="Arial"/>
              <a:buChar char="•"/>
            </a:pPr>
            <a:r>
              <a:rPr lang="zh-TW" altLang="en-US" sz="32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目前最佳成績</a:t>
            </a:r>
            <a:r>
              <a:rPr lang="zh-TW" altLang="en-US" sz="32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為榮獲</a:t>
            </a:r>
            <a:r>
              <a:rPr lang="zh-TW" altLang="en-US" sz="32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全國學生音樂</a:t>
            </a:r>
            <a:r>
              <a:rPr lang="zh-TW" altLang="en-US" sz="32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比賽</a:t>
            </a:r>
            <a:r>
              <a:rPr lang="zh-TW" altLang="en-US" sz="32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國樂</a:t>
            </a:r>
            <a:r>
              <a:rPr lang="zh-TW" altLang="en-US" sz="32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合奏國中</a:t>
            </a:r>
            <a:r>
              <a:rPr lang="en-US" altLang="zh-TW" sz="3200" dirty="0" smtClean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/>
              </a:rPr>
              <a:t>A</a:t>
            </a:r>
            <a:r>
              <a:rPr lang="zh-TW" altLang="en-US" sz="32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組第二</a:t>
            </a:r>
            <a:r>
              <a:rPr lang="zh-TW" altLang="en-US" sz="32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名</a:t>
            </a:r>
            <a:endParaRPr lang="en-US" altLang="zh-TW" sz="3200" dirty="0">
              <a:solidFill>
                <a:srgbClr val="7030A0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endParaRPr lang="en-US" sz="3200" b="0" i="0" u="none" dirty="0" smtClean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endParaRPr lang="en-US" sz="3200" b="0" i="0" u="none" dirty="0" smtClean="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endParaRPr lang="en-US" sz="3200" b="0" i="0" u="none" dirty="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3200" b="0" i="0" u="none" dirty="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Shape 307"/>
          <p:cNvSpPr txBox="1"/>
          <p:nvPr/>
        </p:nvSpPr>
        <p:spPr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214</TotalTime>
  <Words>847</Words>
  <Application>Microsoft Office PowerPoint</Application>
  <PresentationFormat>如螢幕大小 (4:3)</PresentationFormat>
  <Paragraphs>279</Paragraphs>
  <Slides>28</Slides>
  <Notes>25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流線</vt:lpstr>
      <vt:lpstr>PowerPoint 簡報</vt:lpstr>
      <vt:lpstr>辦學特色</vt:lpstr>
      <vt:lpstr>教學指導</vt:lpstr>
      <vt:lpstr>學習領域節數規劃：</vt:lpstr>
      <vt:lpstr>術科課程規劃與設計</vt:lpstr>
      <vt:lpstr>現任藝術才能班師資</vt:lpstr>
      <vt:lpstr>現任藝術才能班國樂組師資</vt:lpstr>
      <vt:lpstr>現任藝術才能班國樂組師資</vt:lpstr>
      <vt:lpstr>藝才班近年辦學績效-</vt:lpstr>
      <vt:lpstr>藝才班近年辦學績效-     鼓勵學生參加獨奏比賽  磨練個人技巧與累積舞台經驗</vt:lpstr>
      <vt:lpstr>藝才班近年辦學績效-     鼓勵學生參加獨奏比賽  磨練個人技巧與累積舞台經驗</vt:lpstr>
      <vt:lpstr>藝才班近年辦學績效-積極參與各項展演</vt:lpstr>
      <vt:lpstr>藝才班近年辦學績效     --積極參與各項展演</vt:lpstr>
      <vt:lpstr>藝才班近年辦學績效                --積極參與各項展演</vt:lpstr>
      <vt:lpstr>藝才班近年辦學績效    </vt:lpstr>
      <vt:lpstr>每年參加全縣藝才聯合展演</vt:lpstr>
      <vt:lpstr>PowerPoint 簡報</vt:lpstr>
      <vt:lpstr>設備與設施：    耗資四千萬的弘藝樓 </vt:lpstr>
      <vt:lpstr>弘藝樓設施：</vt:lpstr>
      <vt:lpstr>弘藝樓設施-   樂器存放室</vt:lpstr>
      <vt:lpstr>升學目標</vt:lpstr>
      <vt:lpstr>藝才班升學統計</vt:lpstr>
      <vt:lpstr>藝才班學生來源：</vt:lpstr>
      <vt:lpstr>藝才班學生來源：</vt:lpstr>
      <vt:lpstr>PowerPoint 簡報</vt:lpstr>
      <vt:lpstr>甄試日程</vt:lpstr>
      <vt:lpstr>簡章公告</vt:lpstr>
      <vt:lpstr>謝 謝 指 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Acer</cp:lastModifiedBy>
  <cp:revision>96</cp:revision>
  <dcterms:modified xsi:type="dcterms:W3CDTF">2017-03-18T01:43:40Z</dcterms:modified>
</cp:coreProperties>
</file>